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64" r:id="rId5"/>
    <p:sldId id="304" r:id="rId6"/>
    <p:sldId id="259" r:id="rId7"/>
    <p:sldId id="260" r:id="rId8"/>
    <p:sldId id="261" r:id="rId9"/>
    <p:sldId id="305" r:id="rId10"/>
    <p:sldId id="262" r:id="rId11"/>
    <p:sldId id="263" r:id="rId12"/>
    <p:sldId id="307" r:id="rId13"/>
    <p:sldId id="265" r:id="rId14"/>
    <p:sldId id="309" r:id="rId15"/>
    <p:sldId id="310" r:id="rId16"/>
    <p:sldId id="294" r:id="rId17"/>
    <p:sldId id="311" r:id="rId18"/>
    <p:sldId id="302" r:id="rId19"/>
    <p:sldId id="316" r:id="rId20"/>
    <p:sldId id="313" r:id="rId21"/>
    <p:sldId id="315" r:id="rId22"/>
    <p:sldId id="314" r:id="rId23"/>
    <p:sldId id="273" r:id="rId24"/>
    <p:sldId id="295" r:id="rId25"/>
    <p:sldId id="318" r:id="rId26"/>
    <p:sldId id="319" r:id="rId27"/>
    <p:sldId id="290" r:id="rId28"/>
    <p:sldId id="274" r:id="rId29"/>
    <p:sldId id="320" r:id="rId30"/>
    <p:sldId id="280" r:id="rId31"/>
    <p:sldId id="281" r:id="rId32"/>
    <p:sldId id="282" r:id="rId33"/>
    <p:sldId id="283" r:id="rId34"/>
    <p:sldId id="284" r:id="rId35"/>
    <p:sldId id="275" r:id="rId36"/>
    <p:sldId id="277" r:id="rId37"/>
    <p:sldId id="266" r:id="rId38"/>
    <p:sldId id="321" r:id="rId39"/>
    <p:sldId id="322" r:id="rId40"/>
    <p:sldId id="296" r:id="rId41"/>
    <p:sldId id="324" r:id="rId42"/>
    <p:sldId id="299" r:id="rId43"/>
    <p:sldId id="272" r:id="rId44"/>
    <p:sldId id="270" r:id="rId45"/>
    <p:sldId id="271" r:id="rId46"/>
    <p:sldId id="286" r:id="rId47"/>
    <p:sldId id="287" r:id="rId48"/>
    <p:sldId id="288" r:id="rId49"/>
    <p:sldId id="293" r:id="rId50"/>
    <p:sldId id="289" r:id="rId51"/>
    <p:sldId id="291" r:id="rId52"/>
    <p:sldId id="292" r:id="rId53"/>
    <p:sldId id="300" r:id="rId54"/>
    <p:sldId id="297" r:id="rId55"/>
    <p:sldId id="298" r:id="rId56"/>
    <p:sldId id="303" r:id="rId5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1" d="100"/>
          <a:sy n="91" d="100"/>
        </p:scale>
        <p:origin x="3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A2C8A4DF-EF19-43BB-9CFF-E8D014E348DF}" type="datetimeFigureOut">
              <a:rPr lang="en-US" smtClean="0"/>
              <a:t>8/12/2015</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2FCCC269-262E-4C40-B94F-32185775DB47}" type="slidenum">
              <a:rPr lang="en-US" smtClean="0"/>
              <a:t>‹#›</a:t>
            </a:fld>
            <a:endParaRPr lang="en-US"/>
          </a:p>
        </p:txBody>
      </p:sp>
    </p:spTree>
    <p:extLst>
      <p:ext uri="{BB962C8B-B14F-4D97-AF65-F5344CB8AC3E}">
        <p14:creationId xmlns:p14="http://schemas.microsoft.com/office/powerpoint/2010/main" val="93352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3CB03-ED08-42C5-B655-8EA15082F742}" type="slidenum">
              <a:rPr lang="en-US" altLang="en-US"/>
              <a:pPr/>
              <a:t>4</a:t>
            </a:fld>
            <a:endParaRPr lang="en-US" alt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6924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C14C4-E4FD-4DA4-8996-09397302DDAD}" type="slidenum">
              <a:rPr lang="en-US" altLang="en-US"/>
              <a:pPr/>
              <a:t>11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365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C14C4-E4FD-4DA4-8996-09397302DDAD}" type="slidenum">
              <a:rPr lang="en-US" altLang="en-US"/>
              <a:pPr/>
              <a:t>12</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054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4243" indent="-290093" eaLnBrk="0" hangingPunct="0">
              <a:defRPr>
                <a:solidFill>
                  <a:schemeClr val="tx1"/>
                </a:solidFill>
                <a:latin typeface="Arial" panose="020B0604020202020204" pitchFamily="34" charset="0"/>
              </a:defRPr>
            </a:lvl2pPr>
            <a:lvl3pPr marL="1160374" indent="-232075" eaLnBrk="0" hangingPunct="0">
              <a:defRPr>
                <a:solidFill>
                  <a:schemeClr val="tx1"/>
                </a:solidFill>
                <a:latin typeface="Arial" panose="020B0604020202020204" pitchFamily="34" charset="0"/>
              </a:defRPr>
            </a:lvl3pPr>
            <a:lvl4pPr marL="1624523" indent="-232075" eaLnBrk="0" hangingPunct="0">
              <a:defRPr>
                <a:solidFill>
                  <a:schemeClr val="tx1"/>
                </a:solidFill>
                <a:latin typeface="Arial" panose="020B0604020202020204" pitchFamily="34" charset="0"/>
              </a:defRPr>
            </a:lvl4pPr>
            <a:lvl5pPr marL="2088672" indent="-232075" eaLnBrk="0" hangingPunct="0">
              <a:defRPr>
                <a:solidFill>
                  <a:schemeClr val="tx1"/>
                </a:solidFill>
                <a:latin typeface="Arial" panose="020B0604020202020204" pitchFamily="34" charset="0"/>
              </a:defRPr>
            </a:lvl5pPr>
            <a:lvl6pPr marL="2552822" indent="-232075" eaLnBrk="0" fontAlgn="base" hangingPunct="0">
              <a:spcBef>
                <a:spcPct val="0"/>
              </a:spcBef>
              <a:spcAft>
                <a:spcPct val="0"/>
              </a:spcAft>
              <a:defRPr>
                <a:solidFill>
                  <a:schemeClr val="tx1"/>
                </a:solidFill>
                <a:latin typeface="Arial" panose="020B0604020202020204" pitchFamily="34" charset="0"/>
              </a:defRPr>
            </a:lvl6pPr>
            <a:lvl7pPr marL="3016971" indent="-232075" eaLnBrk="0" fontAlgn="base" hangingPunct="0">
              <a:spcBef>
                <a:spcPct val="0"/>
              </a:spcBef>
              <a:spcAft>
                <a:spcPct val="0"/>
              </a:spcAft>
              <a:defRPr>
                <a:solidFill>
                  <a:schemeClr val="tx1"/>
                </a:solidFill>
                <a:latin typeface="Arial" panose="020B0604020202020204" pitchFamily="34" charset="0"/>
              </a:defRPr>
            </a:lvl7pPr>
            <a:lvl8pPr marL="3481121" indent="-232075" eaLnBrk="0" fontAlgn="base" hangingPunct="0">
              <a:spcBef>
                <a:spcPct val="0"/>
              </a:spcBef>
              <a:spcAft>
                <a:spcPct val="0"/>
              </a:spcAft>
              <a:defRPr>
                <a:solidFill>
                  <a:schemeClr val="tx1"/>
                </a:solidFill>
                <a:latin typeface="Arial" panose="020B0604020202020204" pitchFamily="34" charset="0"/>
              </a:defRPr>
            </a:lvl8pPr>
            <a:lvl9pPr marL="3945270" indent="-2320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894974-622F-405A-80AE-6DD06492AAAA}" type="slidenum">
              <a:rPr lang="en-US" altLang="en-US"/>
              <a:pPr eaLnBrk="1" hangingPunct="1"/>
              <a:t>13</a:t>
            </a:fld>
            <a:endParaRPr lang="en-US" altLang="en-US"/>
          </a:p>
        </p:txBody>
      </p:sp>
      <p:sp>
        <p:nvSpPr>
          <p:cNvPr id="89091" name="Rectangle 7"/>
          <p:cNvSpPr txBox="1">
            <a:spLocks noGrp="1" noChangeArrowheads="1"/>
          </p:cNvSpPr>
          <p:nvPr/>
        </p:nvSpPr>
        <p:spPr bwMode="auto">
          <a:xfrm>
            <a:off x="3972560" y="8775875"/>
            <a:ext cx="3037840" cy="46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5" tIns="46852" rIns="93705" bIns="46852" anchor="b"/>
          <a:lstStyle>
            <a:lvl1pPr defTabSz="923925" eaLnBrk="0" hangingPunct="0">
              <a:defRPr>
                <a:solidFill>
                  <a:schemeClr val="tx1"/>
                </a:solidFill>
                <a:latin typeface="Arial" panose="020B0604020202020204" pitchFamily="34" charset="0"/>
              </a:defRPr>
            </a:lvl1pPr>
            <a:lvl2pPr marL="742950" indent="-285750" defTabSz="923925" eaLnBrk="0" hangingPunct="0">
              <a:defRPr>
                <a:solidFill>
                  <a:schemeClr val="tx1"/>
                </a:solidFill>
                <a:latin typeface="Arial" panose="020B0604020202020204" pitchFamily="34" charset="0"/>
              </a:defRPr>
            </a:lvl2pPr>
            <a:lvl3pPr marL="1143000" indent="-228600" defTabSz="923925" eaLnBrk="0" hangingPunct="0">
              <a:defRPr>
                <a:solidFill>
                  <a:schemeClr val="tx1"/>
                </a:solidFill>
                <a:latin typeface="Arial" panose="020B0604020202020204" pitchFamily="34" charset="0"/>
              </a:defRPr>
            </a:lvl3pPr>
            <a:lvl4pPr marL="1600200" indent="-228600" defTabSz="923925" eaLnBrk="0" hangingPunct="0">
              <a:defRPr>
                <a:solidFill>
                  <a:schemeClr val="tx1"/>
                </a:solidFill>
                <a:latin typeface="Arial" panose="020B0604020202020204" pitchFamily="34" charset="0"/>
              </a:defRPr>
            </a:lvl4pPr>
            <a:lvl5pPr marL="2057400" indent="-228600" defTabSz="923925" eaLnBrk="0" hangingPunct="0">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pPr algn="r"/>
            <a:fld id="{B203770B-B7B6-4057-A8DD-AB2F8DEEFD4E}" type="slidenum">
              <a:rPr lang="en-US" altLang="en-US" sz="1200">
                <a:ea typeface="ＭＳ Ｐゴシック" panose="020B0600070205080204" pitchFamily="34" charset="-128"/>
              </a:rPr>
              <a:pPr algn="r"/>
              <a:t>13</a:t>
            </a:fld>
            <a:endParaRPr lang="en-US" altLang="en-US" sz="1200">
              <a:ea typeface="ＭＳ Ｐゴシック" panose="020B0600070205080204" pitchFamily="34" charset="-128"/>
            </a:endParaRPr>
          </a:p>
        </p:txBody>
      </p:sp>
      <p:sp>
        <p:nvSpPr>
          <p:cNvPr id="89092" name="Rectangle 2"/>
          <p:cNvSpPr>
            <a:spLocks noGrp="1" noRot="1" noChangeAspect="1" noChangeArrowheads="1" noTextEdit="1"/>
          </p:cNvSpPr>
          <p:nvPr>
            <p:ph type="sldImg"/>
          </p:nvPr>
        </p:nvSpPr>
        <p:spPr>
          <a:xfrm>
            <a:off x="427038" y="693738"/>
            <a:ext cx="6159500" cy="3463925"/>
          </a:xfrm>
          <a:solidFill>
            <a:srgbClr val="FFFFFF"/>
          </a:solidFill>
          <a:ln/>
        </p:spPr>
      </p:sp>
      <p:sp>
        <p:nvSpPr>
          <p:cNvPr id="89093" name="Rectangle 3"/>
          <p:cNvSpPr>
            <a:spLocks noGrp="1" noChangeArrowheads="1"/>
          </p:cNvSpPr>
          <p:nvPr>
            <p:ph type="body" idx="1"/>
          </p:nvPr>
        </p:nvSpPr>
        <p:spPr>
          <a:xfrm>
            <a:off x="934720" y="4387136"/>
            <a:ext cx="5140960" cy="4154631"/>
          </a:xfrm>
          <a:solidFill>
            <a:srgbClr val="FFFFFF"/>
          </a:solidFill>
          <a:ln>
            <a:solidFill>
              <a:srgbClr val="000000"/>
            </a:solidFill>
          </a:ln>
        </p:spPr>
        <p:txBody>
          <a:bodyPr lIns="93705" tIns="46852" rIns="93705" bIns="46852"/>
          <a:lstStyle/>
          <a:p>
            <a:pPr eaLnBrk="1" hangingPunct="1"/>
            <a:endParaRPr lang="en-US" altLang="en-US" smtClean="0"/>
          </a:p>
        </p:txBody>
      </p:sp>
    </p:spTree>
    <p:extLst>
      <p:ext uri="{BB962C8B-B14F-4D97-AF65-F5344CB8AC3E}">
        <p14:creationId xmlns:p14="http://schemas.microsoft.com/office/powerpoint/2010/main" val="289916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fld id="{861295DB-EBC2-4207-87A4-913A51484334}" type="slidenum">
              <a:rPr lang="en-US" altLang="en-US" sz="1200">
                <a:solidFill>
                  <a:srgbClr val="000000"/>
                </a:solidFill>
                <a:latin typeface="Times" charset="0"/>
                <a:cs typeface="Arial" charset="0"/>
              </a:rPr>
              <a:pPr algn="r"/>
              <a:t>30</a:t>
            </a:fld>
            <a:endParaRPr lang="en-US" altLang="en-US" sz="1200">
              <a:solidFill>
                <a:srgbClr val="000000"/>
              </a:solidFill>
              <a:latin typeface="Times" charset="0"/>
              <a:cs typeface="Arial"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Tree>
    <p:extLst>
      <p:ext uri="{BB962C8B-B14F-4D97-AF65-F5344CB8AC3E}">
        <p14:creationId xmlns:p14="http://schemas.microsoft.com/office/powerpoint/2010/main" val="345213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As the ice-free season elongates, you would get a shift from benthic, prostrate araphed forms limited to epilithic and epipelic species to a more complex assemblage of ephiphytic tube and stalk dwelling forms including, pinnularia , cymbella and achnanthes taxa    </a:t>
            </a: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298BC57-ABD0-4B86-9025-FDE7E0CED126}" type="slidenum">
              <a:rPr lang="en-US" altLang="en-US" smtClean="0">
                <a:solidFill>
                  <a:srgbClr val="000000"/>
                </a:solidFill>
              </a:rPr>
              <a:pPr eaLnBrk="1" hangingPunct="1"/>
              <a:t>31</a:t>
            </a:fld>
            <a:endParaRPr lang="en-US" altLang="en-US" smtClean="0">
              <a:solidFill>
                <a:srgbClr val="000000"/>
              </a:solidFill>
            </a:endParaRPr>
          </a:p>
        </p:txBody>
      </p:sp>
    </p:spTree>
    <p:extLst>
      <p:ext uri="{BB962C8B-B14F-4D97-AF65-F5344CB8AC3E}">
        <p14:creationId xmlns:p14="http://schemas.microsoft.com/office/powerpoint/2010/main" val="43925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Times" charset="0"/>
              </a:rPr>
              <a:t>IN THE PAST 15-20 years there has been a notable shift in the climate around Hudson Bay as sea ice concentrations and sea ice phenology is rapidly changing. …THE RAPID TRANSITION  </a:t>
            </a:r>
            <a:r>
              <a:rPr lang="en-US" altLang="en-US" smtClean="0">
                <a:latin typeface="Times" charset="0"/>
              </a:rPr>
              <a:t>OF THE REMOTE HBL FROM A REGION OF COOLING TO ONE OF INTENSIFIED WARMING PRESENTS A NATURAL TEST AREA TO DETERMINE WHAT TRIGGERS DIATOM CHANGES….</a:t>
            </a:r>
          </a:p>
          <a:p>
            <a:endParaRPr lang="en-US" altLang="en-US" smtClean="0">
              <a:latin typeface="Times" charset="0"/>
            </a:endParaRPr>
          </a:p>
          <a:p>
            <a:r>
              <a:rPr lang="en-US" altLang="en-US" smtClean="0">
                <a:latin typeface="Times" charset="0"/>
              </a:rPr>
              <a:t> </a:t>
            </a:r>
            <a:r>
              <a:rPr lang="en-CA" altLang="en-US" smtClean="0">
                <a:latin typeface="Times" charset="0"/>
              </a:rPr>
              <a:t>there is now a positive feedback onto the climate system that is rapidly amplifying this warming trends with the largest increase in the melt season of the entire Arctic observed in the Hudson Bay region</a:t>
            </a: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F7D215F-23EF-4EB3-9521-4DEEE7EA6C25}" type="slidenum">
              <a:rPr lang="en-US" altLang="en-US" smtClean="0">
                <a:solidFill>
                  <a:srgbClr val="000000"/>
                </a:solidFill>
                <a:latin typeface="Times" charset="0"/>
                <a:cs typeface="Arial" charset="0"/>
              </a:rPr>
              <a:pPr eaLnBrk="1" hangingPunct="1"/>
              <a:t>32</a:t>
            </a:fld>
            <a:endParaRPr lang="en-US" altLang="en-US" smtClean="0">
              <a:solidFill>
                <a:srgbClr val="000000"/>
              </a:solidFill>
              <a:latin typeface="Times" charset="0"/>
              <a:cs typeface="Arial" charset="0"/>
            </a:endParaRPr>
          </a:p>
        </p:txBody>
      </p:sp>
    </p:spTree>
    <p:extLst>
      <p:ext uri="{BB962C8B-B14F-4D97-AF65-F5344CB8AC3E}">
        <p14:creationId xmlns:p14="http://schemas.microsoft.com/office/powerpoint/2010/main" val="200762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Times" charset="0"/>
              </a:rPr>
              <a:t>SIMPLIFIED FIGURE OF RELATIONSHIP TO TEMPERATURE&gt;&gt;&gt;BOTH PLANKTONIC INCREASES…</a:t>
            </a: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AB016899-0DD7-4D8B-B06A-AF1516AC826F}" type="slidenum">
              <a:rPr lang="en-US" altLang="en-US" smtClean="0">
                <a:solidFill>
                  <a:srgbClr val="000000"/>
                </a:solidFill>
                <a:latin typeface="Times" charset="0"/>
                <a:cs typeface="Arial" charset="0"/>
              </a:rPr>
              <a:pPr eaLnBrk="1" hangingPunct="1"/>
              <a:t>33</a:t>
            </a:fld>
            <a:endParaRPr lang="en-US" altLang="en-US" smtClean="0">
              <a:solidFill>
                <a:srgbClr val="000000"/>
              </a:solidFill>
              <a:latin typeface="Times" charset="0"/>
              <a:cs typeface="Arial" charset="0"/>
            </a:endParaRPr>
          </a:p>
        </p:txBody>
      </p:sp>
    </p:spTree>
    <p:extLst>
      <p:ext uri="{BB962C8B-B14F-4D97-AF65-F5344CB8AC3E}">
        <p14:creationId xmlns:p14="http://schemas.microsoft.com/office/powerpoint/2010/main" val="235139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val="6360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AFBB0-1898-4AC4-9213-53DAF5A5D0BA}"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117334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AFBB0-1898-4AC4-9213-53DAF5A5D0BA}"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396642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AFBB0-1898-4AC4-9213-53DAF5A5D0BA}"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35218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AFBB0-1898-4AC4-9213-53DAF5A5D0BA}"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43801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AFBB0-1898-4AC4-9213-53DAF5A5D0BA}"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35145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AFBB0-1898-4AC4-9213-53DAF5A5D0BA}"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427161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AFBB0-1898-4AC4-9213-53DAF5A5D0BA}"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334396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AFBB0-1898-4AC4-9213-53DAF5A5D0BA}"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338540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AFBB0-1898-4AC4-9213-53DAF5A5D0BA}" type="datetimeFigureOut">
              <a:rPr lang="en-US" smtClean="0"/>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139307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AFBB0-1898-4AC4-9213-53DAF5A5D0BA}"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145109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AFBB0-1898-4AC4-9213-53DAF5A5D0BA}"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3D493-140E-4DA5-A293-46C77F493B6F}" type="slidenum">
              <a:rPr lang="en-US" smtClean="0"/>
              <a:t>‹#›</a:t>
            </a:fld>
            <a:endParaRPr lang="en-US"/>
          </a:p>
        </p:txBody>
      </p:sp>
    </p:spTree>
    <p:extLst>
      <p:ext uri="{BB962C8B-B14F-4D97-AF65-F5344CB8AC3E}">
        <p14:creationId xmlns:p14="http://schemas.microsoft.com/office/powerpoint/2010/main" val="94241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AFBB0-1898-4AC4-9213-53DAF5A5D0BA}" type="datetimeFigureOut">
              <a:rPr lang="en-US" smtClean="0"/>
              <a:t>8/12/2015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3D493-140E-4DA5-A293-46C77F493B6F}" type="slidenum">
              <a:rPr lang="en-US" smtClean="0"/>
              <a:t>‹#›</a:t>
            </a:fld>
            <a:endParaRPr lang="en-US"/>
          </a:p>
        </p:txBody>
      </p:sp>
    </p:spTree>
    <p:extLst>
      <p:ext uri="{BB962C8B-B14F-4D97-AF65-F5344CB8AC3E}">
        <p14:creationId xmlns:p14="http://schemas.microsoft.com/office/powerpoint/2010/main" val="135229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8.jpeg"/><Relationship Id="rId12"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51.emf"/><Relationship Id="rId5" Type="http://schemas.openxmlformats.org/officeDocument/2006/relationships/image" Target="../media/image4.jpeg"/><Relationship Id="rId10" Type="http://schemas.openxmlformats.org/officeDocument/2006/relationships/image" Target="../media/image50.emf"/><Relationship Id="rId4" Type="http://schemas.openxmlformats.org/officeDocument/2006/relationships/image" Target="../media/image6.jpeg"/><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6948"/>
            <a:ext cx="9144000" cy="2387600"/>
          </a:xfrm>
        </p:spPr>
        <p:txBody>
          <a:bodyPr/>
          <a:lstStyle/>
          <a:p>
            <a:r>
              <a:rPr lang="en-US" b="1" dirty="0" smtClean="0"/>
              <a:t>Algae and Climate Change</a:t>
            </a:r>
            <a:endParaRPr lang="en-US" b="1" dirty="0"/>
          </a:p>
        </p:txBody>
      </p:sp>
      <p:sp>
        <p:nvSpPr>
          <p:cNvPr id="3" name="Subtitle 2"/>
          <p:cNvSpPr>
            <a:spLocks noGrp="1"/>
          </p:cNvSpPr>
          <p:nvPr>
            <p:ph type="subTitle" idx="1"/>
          </p:nvPr>
        </p:nvSpPr>
        <p:spPr>
          <a:xfrm>
            <a:off x="91441" y="2809558"/>
            <a:ext cx="11512378" cy="1655762"/>
          </a:xfrm>
        </p:spPr>
        <p:txBody>
          <a:bodyPr>
            <a:noAutofit/>
          </a:bodyPr>
          <a:lstStyle/>
          <a:p>
            <a:r>
              <a:rPr lang="en-US" sz="5400" dirty="0" smtClean="0"/>
              <a:t>Susan S. </a:t>
            </a:r>
            <a:r>
              <a:rPr lang="en-US" sz="5400" dirty="0" err="1" smtClean="0"/>
              <a:t>Kilham</a:t>
            </a:r>
            <a:endParaRPr lang="en-US" sz="5400" dirty="0" smtClean="0"/>
          </a:p>
          <a:p>
            <a:endParaRPr lang="en-US" sz="3600" b="1" dirty="0" smtClean="0"/>
          </a:p>
          <a:p>
            <a:r>
              <a:rPr lang="en-US" sz="3600" b="1" dirty="0" smtClean="0"/>
              <a:t>Department of Biodiversity, Earth &amp; Environmental Science</a:t>
            </a:r>
          </a:p>
          <a:p>
            <a:r>
              <a:rPr lang="en-US" sz="3600" b="1" dirty="0" smtClean="0"/>
              <a:t>Drexel University</a:t>
            </a:r>
            <a:endParaRPr lang="en-US" sz="3600" b="1" dirty="0"/>
          </a:p>
        </p:txBody>
      </p:sp>
    </p:spTree>
    <p:extLst>
      <p:ext uri="{BB962C8B-B14F-4D97-AF65-F5344CB8AC3E}">
        <p14:creationId xmlns:p14="http://schemas.microsoft.com/office/powerpoint/2010/main" val="3580504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0"/>
            <a:ext cx="10515600" cy="1325563"/>
          </a:xfrm>
        </p:spPr>
        <p:txBody>
          <a:bodyPr>
            <a:normAutofit/>
          </a:bodyPr>
          <a:lstStyle/>
          <a:p>
            <a:pPr algn="ctr"/>
            <a:r>
              <a:rPr lang="en-US" sz="5400" b="1" dirty="0" smtClean="0"/>
              <a:t>Impacts of El Niño in GYE</a:t>
            </a:r>
            <a:endParaRPr lang="en-US" sz="5400" b="1" dirty="0"/>
          </a:p>
        </p:txBody>
      </p:sp>
      <p:sp>
        <p:nvSpPr>
          <p:cNvPr id="3" name="Content Placeholder 2"/>
          <p:cNvSpPr>
            <a:spLocks noGrp="1"/>
          </p:cNvSpPr>
          <p:nvPr>
            <p:ph idx="1"/>
          </p:nvPr>
        </p:nvSpPr>
        <p:spPr>
          <a:xfrm>
            <a:off x="168166" y="1460938"/>
            <a:ext cx="11698014" cy="5700810"/>
          </a:xfrm>
        </p:spPr>
        <p:txBody>
          <a:bodyPr>
            <a:noAutofit/>
          </a:bodyPr>
          <a:lstStyle/>
          <a:p>
            <a:r>
              <a:rPr lang="en-US" sz="3600" b="1" dirty="0" smtClean="0"/>
              <a:t>Early ice off and earlier stratification (higher </a:t>
            </a:r>
            <a:r>
              <a:rPr lang="en-US" sz="3600" b="1" dirty="0" err="1" smtClean="0"/>
              <a:t>Light:N</a:t>
            </a:r>
            <a:r>
              <a:rPr lang="en-US" sz="3600" b="1" dirty="0" smtClean="0"/>
              <a:t>)</a:t>
            </a:r>
          </a:p>
          <a:p>
            <a:r>
              <a:rPr lang="en-US" sz="3600" b="1" dirty="0" smtClean="0"/>
              <a:t>Shallower </a:t>
            </a:r>
            <a:r>
              <a:rPr lang="en-US" sz="3600" b="1" dirty="0" err="1" smtClean="0"/>
              <a:t>epilimnion</a:t>
            </a:r>
            <a:r>
              <a:rPr lang="en-US" sz="3600" b="1" dirty="0" smtClean="0"/>
              <a:t> (depends on early summer storm activity)</a:t>
            </a:r>
          </a:p>
          <a:p>
            <a:r>
              <a:rPr lang="en-US" sz="3600" b="1" i="1" dirty="0" smtClean="0"/>
              <a:t>S. </a:t>
            </a:r>
            <a:r>
              <a:rPr lang="en-US" sz="3600" b="1" i="1" dirty="0" err="1" smtClean="0"/>
              <a:t>yellowstonensis</a:t>
            </a:r>
            <a:r>
              <a:rPr lang="en-US" sz="3600" b="1" i="1" dirty="0" smtClean="0"/>
              <a:t> </a:t>
            </a:r>
            <a:r>
              <a:rPr lang="en-US" sz="3600" b="1" dirty="0" smtClean="0"/>
              <a:t>historically favored during drought periods</a:t>
            </a:r>
          </a:p>
          <a:p>
            <a:r>
              <a:rPr lang="en-US" sz="3600" b="1" i="1" dirty="0" smtClean="0"/>
              <a:t>A. </a:t>
            </a:r>
            <a:r>
              <a:rPr lang="en-US" sz="3600" b="1" i="1" dirty="0" err="1" smtClean="0"/>
              <a:t>formosa</a:t>
            </a:r>
            <a:r>
              <a:rPr lang="en-US" sz="3600" b="1" i="1" dirty="0" smtClean="0"/>
              <a:t> </a:t>
            </a:r>
            <a:r>
              <a:rPr lang="en-US" sz="3600" b="1" dirty="0" smtClean="0"/>
              <a:t>and </a:t>
            </a:r>
            <a:r>
              <a:rPr lang="en-US" sz="3600" b="1" i="1" dirty="0" smtClean="0"/>
              <a:t>S. </a:t>
            </a:r>
            <a:r>
              <a:rPr lang="en-US" sz="3600" b="1" i="1" dirty="0" err="1" smtClean="0"/>
              <a:t>minutulus</a:t>
            </a:r>
            <a:r>
              <a:rPr lang="en-US" sz="3600" b="1" i="1" dirty="0" smtClean="0"/>
              <a:t> </a:t>
            </a:r>
            <a:r>
              <a:rPr lang="en-US" sz="3600" b="1" dirty="0" smtClean="0"/>
              <a:t>favored by high </a:t>
            </a:r>
            <a:r>
              <a:rPr lang="en-US" sz="3600" b="1" dirty="0" err="1" smtClean="0"/>
              <a:t>Light:N</a:t>
            </a:r>
            <a:r>
              <a:rPr lang="en-US" sz="3600" b="1" dirty="0" smtClean="0"/>
              <a:t> in early summer</a:t>
            </a:r>
          </a:p>
          <a:p>
            <a:r>
              <a:rPr lang="en-US" sz="3600" b="1" i="1" dirty="0" smtClean="0"/>
              <a:t>C. </a:t>
            </a:r>
            <a:r>
              <a:rPr lang="en-US" sz="3600" b="1" i="1" dirty="0" err="1" smtClean="0"/>
              <a:t>bodanica</a:t>
            </a:r>
            <a:r>
              <a:rPr lang="en-US" sz="3600" b="1" i="1" dirty="0" smtClean="0"/>
              <a:t> </a:t>
            </a:r>
            <a:r>
              <a:rPr lang="en-US" sz="3600" b="1" dirty="0" smtClean="0"/>
              <a:t>favored by increased N-limitation in summer</a:t>
            </a:r>
            <a:endParaRPr lang="en-US" sz="3600" b="1" dirty="0"/>
          </a:p>
        </p:txBody>
      </p:sp>
    </p:spTree>
    <p:extLst>
      <p:ext uri="{BB962C8B-B14F-4D97-AF65-F5344CB8AC3E}">
        <p14:creationId xmlns:p14="http://schemas.microsoft.com/office/powerpoint/2010/main" val="14186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867561" y="241613"/>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6000" b="1" dirty="0" smtClean="0"/>
              <a:t>The Climate Challenge</a:t>
            </a:r>
            <a:endParaRPr lang="en-US" altLang="en-US" sz="6000" b="1" dirty="0"/>
          </a:p>
        </p:txBody>
      </p:sp>
      <p:sp>
        <p:nvSpPr>
          <p:cNvPr id="13315" name="Rectangle 3"/>
          <p:cNvSpPr>
            <a:spLocks noGrp="1" noChangeArrowheads="1"/>
          </p:cNvSpPr>
          <p:nvPr>
            <p:ph type="body" idx="1"/>
          </p:nvPr>
        </p:nvSpPr>
        <p:spPr bwMode="auto">
          <a:xfrm>
            <a:off x="5262880" y="1617946"/>
            <a:ext cx="6776720" cy="524005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3600" b="1" dirty="0" smtClean="0"/>
              <a:t>The </a:t>
            </a:r>
            <a:r>
              <a:rPr lang="en-US" altLang="en-US" sz="3600" b="1" dirty="0" smtClean="0">
                <a:solidFill>
                  <a:srgbClr val="FF0000"/>
                </a:solidFill>
              </a:rPr>
              <a:t>magnitude</a:t>
            </a:r>
            <a:r>
              <a:rPr lang="en-US" altLang="en-US" sz="3600" b="1" dirty="0" smtClean="0"/>
              <a:t> of climate change is remarkable:  We have already exceeded the maximum CO</a:t>
            </a:r>
            <a:r>
              <a:rPr lang="en-US" altLang="en-US" sz="3600" b="1" baseline="-25000" dirty="0" smtClean="0"/>
              <a:t>2</a:t>
            </a:r>
            <a:r>
              <a:rPr lang="en-US" altLang="en-US" sz="3600" b="1" dirty="0" smtClean="0"/>
              <a:t> concentration. experienced in the past 740,000 yrs. and will soon exceed that experienced in tens of millions of years.</a:t>
            </a:r>
          </a:p>
        </p:txBody>
      </p:sp>
      <p:pic>
        <p:nvPicPr>
          <p:cNvPr id="2050" name="Picture 2" descr="http://netopstech.files.wordpress.com/2012/05/petit-hist-co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7" y="1942782"/>
            <a:ext cx="5129658" cy="327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5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867561" y="241613"/>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6000" b="1" dirty="0" smtClean="0"/>
              <a:t>The Climate Challenge</a:t>
            </a:r>
            <a:endParaRPr lang="en-US" altLang="en-US" sz="6000" b="1" dirty="0"/>
          </a:p>
        </p:txBody>
      </p:sp>
      <p:sp>
        <p:nvSpPr>
          <p:cNvPr id="13315" name="Rectangle 3"/>
          <p:cNvSpPr>
            <a:spLocks noGrp="1" noChangeArrowheads="1"/>
          </p:cNvSpPr>
          <p:nvPr>
            <p:ph type="body" idx="1"/>
          </p:nvPr>
        </p:nvSpPr>
        <p:spPr bwMode="auto">
          <a:xfrm>
            <a:off x="181349" y="1617946"/>
            <a:ext cx="11724361" cy="524005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4000" b="1" dirty="0" smtClean="0"/>
              <a:t>The </a:t>
            </a:r>
            <a:r>
              <a:rPr lang="en-US" altLang="en-US" sz="4000" b="1" dirty="0" smtClean="0">
                <a:solidFill>
                  <a:srgbClr val="FF0000"/>
                </a:solidFill>
              </a:rPr>
              <a:t>rates</a:t>
            </a:r>
            <a:r>
              <a:rPr lang="en-US" altLang="en-US" sz="4000" b="1" dirty="0" smtClean="0"/>
              <a:t> of abiotic change are unprecedented.  The rise in CO</a:t>
            </a:r>
            <a:r>
              <a:rPr lang="en-US" altLang="en-US" sz="4000" b="1" baseline="-25000" dirty="0" smtClean="0"/>
              <a:t>2</a:t>
            </a:r>
            <a:r>
              <a:rPr lang="en-US" altLang="en-US" sz="4000" b="1" dirty="0" smtClean="0"/>
              <a:t> in the past 150 years is 100 to 1000 times faster than at any point in the past 420,000 yrs.  and is still accelerating.</a:t>
            </a:r>
          </a:p>
          <a:p>
            <a:r>
              <a:rPr lang="en-US" altLang="en-US" sz="4000" b="1" dirty="0" smtClean="0"/>
              <a:t>These changes pose </a:t>
            </a:r>
            <a:r>
              <a:rPr lang="en-US" altLang="en-US" sz="4000" b="1" dirty="0" smtClean="0">
                <a:solidFill>
                  <a:srgbClr val="FF0000"/>
                </a:solidFill>
              </a:rPr>
              <a:t>serious challenges </a:t>
            </a:r>
            <a:r>
              <a:rPr lang="en-US" altLang="en-US" sz="4000" b="1" dirty="0" smtClean="0"/>
              <a:t>to species that must either acclimate, adapt, or go extinct. </a:t>
            </a:r>
            <a:endParaRPr lang="en-US" altLang="en-US" sz="4000" b="1" dirty="0"/>
          </a:p>
        </p:txBody>
      </p:sp>
    </p:spTree>
    <p:extLst>
      <p:ext uri="{BB962C8B-B14F-4D97-AF65-F5344CB8AC3E}">
        <p14:creationId xmlns:p14="http://schemas.microsoft.com/office/powerpoint/2010/main" val="1940026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981200" y="1524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ea typeface="ＭＳ Ｐゴシック" panose="020B0600070205080204" pitchFamily="34" charset="-128"/>
              </a:rPr>
              <a:t>The Impact of Temperature Rise on Respiration and Heterotrophic Metabolism</a:t>
            </a:r>
          </a:p>
        </p:txBody>
      </p:sp>
      <p:sp>
        <p:nvSpPr>
          <p:cNvPr id="45059" name="Rectangle 4"/>
          <p:cNvSpPr>
            <a:spLocks noGrp="1" noChangeArrowheads="1"/>
          </p:cNvSpPr>
          <p:nvPr>
            <p:ph type="ctrTitle" idx="4294967295"/>
          </p:nvPr>
        </p:nvSpPr>
        <p:spPr>
          <a:xfrm>
            <a:off x="1752600" y="6172200"/>
            <a:ext cx="8915400" cy="533400"/>
          </a:xfrm>
        </p:spPr>
        <p:txBody>
          <a:bodyPr/>
          <a:lstStyle/>
          <a:p>
            <a:pPr eaLnBrk="1" hangingPunct="1"/>
            <a:r>
              <a:rPr lang="en-US" altLang="en-US" sz="1800" b="1" i="1" dirty="0"/>
              <a:t>Harris, Nixon and Duarte, 2006. Estuaries and Coasts 29: 343–347</a:t>
            </a:r>
          </a:p>
        </p:txBody>
      </p:sp>
      <p:sp>
        <p:nvSpPr>
          <p:cNvPr id="45060" name="Text Box 6"/>
          <p:cNvSpPr txBox="1">
            <a:spLocks noChangeArrowheads="1"/>
          </p:cNvSpPr>
          <p:nvPr/>
        </p:nvSpPr>
        <p:spPr bwMode="auto">
          <a:xfrm>
            <a:off x="863600" y="1703050"/>
            <a:ext cx="5156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ea typeface="ＭＳ Ｐゴシック" panose="020B0600070205080204" pitchFamily="34" charset="-128"/>
              </a:rPr>
              <a:t>Calculated using metabolic models, a 4 </a:t>
            </a:r>
            <a:r>
              <a:rPr lang="en-US" altLang="en-US" sz="2600" b="1" dirty="0">
                <a:latin typeface="Times" panose="02020603050405020304" pitchFamily="18" charset="0"/>
                <a:ea typeface="ＭＳ Ｐゴシック" panose="020B0600070205080204" pitchFamily="34" charset="-128"/>
              </a:rPr>
              <a:t>º</a:t>
            </a:r>
            <a:r>
              <a:rPr lang="en-US" altLang="en-US" sz="2600" b="1" dirty="0">
                <a:ea typeface="ＭＳ Ｐゴシック" panose="020B0600070205080204" pitchFamily="34" charset="-128"/>
              </a:rPr>
              <a:t>C warming is predicted to result in a </a:t>
            </a:r>
            <a:r>
              <a:rPr lang="en-US" altLang="en-US" sz="2600" b="1" dirty="0">
                <a:solidFill>
                  <a:srgbClr val="FF0000"/>
                </a:solidFill>
                <a:ea typeface="ＭＳ Ｐゴシック" panose="020B0600070205080204" pitchFamily="34" charset="-128"/>
              </a:rPr>
              <a:t>20% increase</a:t>
            </a:r>
            <a:r>
              <a:rPr lang="en-US" altLang="en-US" sz="2600" b="1" dirty="0">
                <a:ea typeface="ＭＳ Ｐゴシック" panose="020B0600070205080204" pitchFamily="34" charset="-128"/>
              </a:rPr>
              <a:t> in net primary production, but a </a:t>
            </a:r>
            <a:r>
              <a:rPr lang="en-US" altLang="en-US" sz="2600" b="1" dirty="0">
                <a:solidFill>
                  <a:srgbClr val="FF0000"/>
                </a:solidFill>
                <a:ea typeface="ＭＳ Ｐゴシック" panose="020B0600070205080204" pitchFamily="34" charset="-128"/>
              </a:rPr>
              <a:t>43% increase</a:t>
            </a:r>
            <a:r>
              <a:rPr lang="en-US" altLang="en-US" sz="2600" b="1" dirty="0">
                <a:ea typeface="ＭＳ Ｐゴシック" panose="020B0600070205080204" pitchFamily="34" charset="-128"/>
              </a:rPr>
              <a:t> in oxygen consumption</a:t>
            </a:r>
          </a:p>
        </p:txBody>
      </p:sp>
      <p:sp>
        <p:nvSpPr>
          <p:cNvPr id="45061" name="Text Box 9"/>
          <p:cNvSpPr txBox="1">
            <a:spLocks noChangeArrowheads="1"/>
          </p:cNvSpPr>
          <p:nvPr/>
        </p:nvSpPr>
        <p:spPr bwMode="auto">
          <a:xfrm>
            <a:off x="1981200" y="5181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ea typeface="ＭＳ Ｐゴシック" panose="020B0600070205080204" pitchFamily="34" charset="-128"/>
              </a:rPr>
              <a:t>The net effect is a decrease in biomass; also true  for agricultural crops</a:t>
            </a:r>
          </a:p>
        </p:txBody>
      </p:sp>
      <p:pic>
        <p:nvPicPr>
          <p:cNvPr id="4506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222375"/>
            <a:ext cx="4419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5"/>
          <p:cNvSpPr txBox="1">
            <a:spLocks noChangeArrowheads="1"/>
          </p:cNvSpPr>
          <p:nvPr/>
        </p:nvSpPr>
        <p:spPr bwMode="auto">
          <a:xfrm>
            <a:off x="7112000" y="4038600"/>
            <a:ext cx="332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i="1">
                <a:ea typeface="ＭＳ Ｐゴシック" panose="020B0600070205080204" pitchFamily="34" charset="-128"/>
              </a:rPr>
              <a:t>Seagrass Meadows</a:t>
            </a:r>
            <a:r>
              <a:rPr lang="en-US" altLang="en-US" sz="2600" i="1">
                <a:solidFill>
                  <a:srgbClr val="FFFFFF"/>
                </a:solidFill>
                <a:ea typeface="ＭＳ Ｐゴシック" panose="020B0600070205080204" pitchFamily="34" charset="-128"/>
              </a:rPr>
              <a:t>  </a:t>
            </a:r>
          </a:p>
        </p:txBody>
      </p:sp>
    </p:spTree>
    <p:extLst>
      <p:ext uri="{BB962C8B-B14F-4D97-AF65-F5344CB8AC3E}">
        <p14:creationId xmlns:p14="http://schemas.microsoft.com/office/powerpoint/2010/main" val="2842874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760" y="6075404"/>
            <a:ext cx="8078430" cy="338554"/>
          </a:xfrm>
          <a:prstGeom prst="rect">
            <a:avLst/>
          </a:prstGeom>
          <a:noFill/>
        </p:spPr>
        <p:txBody>
          <a:bodyPr wrap="none" rtlCol="0">
            <a:spAutoFit/>
          </a:bodyPr>
          <a:lstStyle/>
          <a:p>
            <a:r>
              <a:rPr lang="en-US" sz="1600" b="1" dirty="0" smtClean="0"/>
              <a:t>NATL</a:t>
            </a:r>
            <a:r>
              <a:rPr lang="en-US" sz="1600" dirty="0" smtClean="0"/>
              <a:t> – North Atlantic; </a:t>
            </a:r>
            <a:r>
              <a:rPr lang="en-US" sz="1600" b="1" dirty="0" smtClean="0"/>
              <a:t>EPAC-</a:t>
            </a:r>
            <a:r>
              <a:rPr lang="en-US" sz="1600" dirty="0" smtClean="0"/>
              <a:t> Equatorial Pacific; </a:t>
            </a:r>
            <a:r>
              <a:rPr lang="en-US" sz="1600" b="1" dirty="0" smtClean="0"/>
              <a:t>ARC-</a:t>
            </a:r>
            <a:r>
              <a:rPr lang="en-US" sz="1600" dirty="0" smtClean="0"/>
              <a:t> Arctic; </a:t>
            </a:r>
            <a:r>
              <a:rPr lang="en-US" sz="1600" b="1" dirty="0" smtClean="0"/>
              <a:t>ANT-</a:t>
            </a:r>
            <a:r>
              <a:rPr lang="en-US" sz="1600" dirty="0" smtClean="0"/>
              <a:t> Antarctic; </a:t>
            </a:r>
            <a:r>
              <a:rPr lang="en-US" sz="1600" b="1" dirty="0" smtClean="0"/>
              <a:t>NPAC</a:t>
            </a:r>
            <a:r>
              <a:rPr lang="en-US" sz="1600" dirty="0" smtClean="0"/>
              <a:t>- North Pacific</a:t>
            </a:r>
            <a:endParaRPr lang="en-US" sz="1600" dirty="0"/>
          </a:p>
        </p:txBody>
      </p:sp>
      <p:sp>
        <p:nvSpPr>
          <p:cNvPr id="4" name="Rectangle 3"/>
          <p:cNvSpPr/>
          <p:nvPr/>
        </p:nvSpPr>
        <p:spPr>
          <a:xfrm>
            <a:off x="794355" y="6385075"/>
            <a:ext cx="5501827" cy="369332"/>
          </a:xfrm>
          <a:prstGeom prst="rect">
            <a:avLst/>
          </a:prstGeom>
        </p:spPr>
        <p:txBody>
          <a:bodyPr wrap="none">
            <a:spAutoFit/>
          </a:bodyPr>
          <a:lstStyle/>
          <a:p>
            <a:r>
              <a:rPr lang="en-US" b="1" dirty="0" err="1"/>
              <a:t>Toseland</a:t>
            </a:r>
            <a:r>
              <a:rPr lang="en-US" b="1" dirty="0"/>
              <a:t> et al.  2013.  Nature Climate Change 3:979-984</a:t>
            </a:r>
          </a:p>
        </p:txBody>
      </p:sp>
      <p:pic>
        <p:nvPicPr>
          <p:cNvPr id="5" name="Picture 4"/>
          <p:cNvPicPr>
            <a:picLocks noChangeAspect="1"/>
          </p:cNvPicPr>
          <p:nvPr/>
        </p:nvPicPr>
        <p:blipFill>
          <a:blip r:embed="rId2"/>
          <a:stretch>
            <a:fillRect/>
          </a:stretch>
        </p:blipFill>
        <p:spPr>
          <a:xfrm>
            <a:off x="873760" y="647115"/>
            <a:ext cx="10687938" cy="5445611"/>
          </a:xfrm>
          <a:prstGeom prst="rect">
            <a:avLst/>
          </a:prstGeom>
        </p:spPr>
      </p:pic>
      <p:sp>
        <p:nvSpPr>
          <p:cNvPr id="6" name="Rectangle 5"/>
          <p:cNvSpPr/>
          <p:nvPr/>
        </p:nvSpPr>
        <p:spPr>
          <a:xfrm>
            <a:off x="153224" y="108635"/>
            <a:ext cx="11927015" cy="523220"/>
          </a:xfrm>
          <a:prstGeom prst="rect">
            <a:avLst/>
          </a:prstGeom>
        </p:spPr>
        <p:txBody>
          <a:bodyPr wrap="square">
            <a:spAutoFit/>
          </a:bodyPr>
          <a:lstStyle/>
          <a:p>
            <a:r>
              <a:rPr lang="en-US" sz="2800" b="1" dirty="0"/>
              <a:t>Major Algal Groups and Major Biological Processes in Selected Ocean Regions </a:t>
            </a:r>
          </a:p>
        </p:txBody>
      </p:sp>
    </p:spTree>
    <p:extLst>
      <p:ext uri="{BB962C8B-B14F-4D97-AF65-F5344CB8AC3E}">
        <p14:creationId xmlns:p14="http://schemas.microsoft.com/office/powerpoint/2010/main" val="640635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92726"/>
            <a:ext cx="5175584" cy="584775"/>
          </a:xfrm>
          <a:prstGeom prst="rect">
            <a:avLst/>
          </a:prstGeom>
          <a:noFill/>
        </p:spPr>
        <p:txBody>
          <a:bodyPr wrap="none" rtlCol="0">
            <a:spAutoFit/>
          </a:bodyPr>
          <a:lstStyle/>
          <a:p>
            <a:r>
              <a:rPr lang="en-US" sz="1600" b="1" dirty="0" smtClean="0"/>
              <a:t>NATL</a:t>
            </a:r>
            <a:r>
              <a:rPr lang="en-US" sz="1600" dirty="0" smtClean="0"/>
              <a:t> – North Atlantic; </a:t>
            </a:r>
            <a:r>
              <a:rPr lang="en-US" sz="1600" b="1" dirty="0" smtClean="0"/>
              <a:t>EPAC-</a:t>
            </a:r>
            <a:r>
              <a:rPr lang="en-US" sz="1600" dirty="0" smtClean="0"/>
              <a:t> Equatorial Pacific; </a:t>
            </a:r>
            <a:r>
              <a:rPr lang="en-US" sz="1600" b="1" dirty="0" smtClean="0"/>
              <a:t>ARC-</a:t>
            </a:r>
            <a:r>
              <a:rPr lang="en-US" sz="1600" dirty="0" smtClean="0"/>
              <a:t> Arctic; </a:t>
            </a:r>
          </a:p>
          <a:p>
            <a:r>
              <a:rPr lang="en-US" sz="1600" b="1" dirty="0" smtClean="0"/>
              <a:t>ANT-</a:t>
            </a:r>
            <a:r>
              <a:rPr lang="en-US" sz="1600" dirty="0" smtClean="0"/>
              <a:t> Antarctic; </a:t>
            </a:r>
            <a:r>
              <a:rPr lang="en-US" sz="1600" b="1" dirty="0" smtClean="0"/>
              <a:t>NPAC</a:t>
            </a:r>
            <a:r>
              <a:rPr lang="en-US" sz="1600" dirty="0" smtClean="0"/>
              <a:t>- North Pacific</a:t>
            </a:r>
            <a:endParaRPr lang="en-US" sz="1600" dirty="0"/>
          </a:p>
        </p:txBody>
      </p:sp>
      <p:sp>
        <p:nvSpPr>
          <p:cNvPr id="4" name="Rectangle 3"/>
          <p:cNvSpPr/>
          <p:nvPr/>
        </p:nvSpPr>
        <p:spPr>
          <a:xfrm>
            <a:off x="-33350" y="6547777"/>
            <a:ext cx="5501827" cy="369332"/>
          </a:xfrm>
          <a:prstGeom prst="rect">
            <a:avLst/>
          </a:prstGeom>
        </p:spPr>
        <p:txBody>
          <a:bodyPr wrap="none">
            <a:spAutoFit/>
          </a:bodyPr>
          <a:lstStyle/>
          <a:p>
            <a:r>
              <a:rPr lang="en-US" b="1" dirty="0" err="1"/>
              <a:t>Toseland</a:t>
            </a:r>
            <a:r>
              <a:rPr lang="en-US" b="1" dirty="0"/>
              <a:t> et al.  2013.  Nature Climate Change 3:979-984</a:t>
            </a:r>
          </a:p>
        </p:txBody>
      </p:sp>
      <p:sp>
        <p:nvSpPr>
          <p:cNvPr id="6" name="Rectangle 5"/>
          <p:cNvSpPr/>
          <p:nvPr/>
        </p:nvSpPr>
        <p:spPr>
          <a:xfrm>
            <a:off x="195263" y="140173"/>
            <a:ext cx="11927015" cy="523220"/>
          </a:xfrm>
          <a:prstGeom prst="rect">
            <a:avLst/>
          </a:prstGeom>
        </p:spPr>
        <p:txBody>
          <a:bodyPr wrap="square">
            <a:spAutoFit/>
          </a:bodyPr>
          <a:lstStyle/>
          <a:p>
            <a:r>
              <a:rPr lang="en-US" sz="2800" b="1" dirty="0"/>
              <a:t>Major Algal Groups and Major Biological Processes in Selected Ocean Regions </a:t>
            </a:r>
          </a:p>
        </p:txBody>
      </p:sp>
      <p:pic>
        <p:nvPicPr>
          <p:cNvPr id="2" name="Picture 1"/>
          <p:cNvPicPr>
            <a:picLocks noChangeAspect="1"/>
          </p:cNvPicPr>
          <p:nvPr/>
        </p:nvPicPr>
        <p:blipFill>
          <a:blip r:embed="rId2"/>
          <a:stretch>
            <a:fillRect/>
          </a:stretch>
        </p:blipFill>
        <p:spPr>
          <a:xfrm>
            <a:off x="-33350" y="861848"/>
            <a:ext cx="6399206" cy="5210080"/>
          </a:xfrm>
          <a:prstGeom prst="rect">
            <a:avLst/>
          </a:prstGeom>
        </p:spPr>
      </p:pic>
      <p:sp>
        <p:nvSpPr>
          <p:cNvPr id="7" name="TextBox 6"/>
          <p:cNvSpPr txBox="1"/>
          <p:nvPr/>
        </p:nvSpPr>
        <p:spPr>
          <a:xfrm>
            <a:off x="6464564" y="669245"/>
            <a:ext cx="5727436" cy="5878532"/>
          </a:xfrm>
          <a:prstGeom prst="rect">
            <a:avLst/>
          </a:prstGeom>
          <a:noFill/>
        </p:spPr>
        <p:txBody>
          <a:bodyPr wrap="square" rtlCol="0">
            <a:spAutoFit/>
          </a:bodyPr>
          <a:lstStyle/>
          <a:p>
            <a:endParaRPr lang="en-US" sz="2400" b="1" dirty="0" smtClean="0"/>
          </a:p>
          <a:p>
            <a:r>
              <a:rPr lang="en-US" sz="3200" b="1" dirty="0" smtClean="0"/>
              <a:t>      T of eukaryotic phytoplankton     the density of </a:t>
            </a:r>
            <a:r>
              <a:rPr lang="en-US" sz="3200" b="1" dirty="0" smtClean="0">
                <a:solidFill>
                  <a:srgbClr val="FF0000"/>
                </a:solidFill>
              </a:rPr>
              <a:t>ribosomes</a:t>
            </a:r>
            <a:r>
              <a:rPr lang="en-US" sz="3200" b="1" dirty="0" smtClean="0"/>
              <a:t> to make protein.      P     rich ribosomes in warmer oceans will result in    organism N:P,      N-demand.  Changes in phytoplankton </a:t>
            </a:r>
            <a:r>
              <a:rPr lang="en-US" sz="3200" b="1" dirty="0" smtClean="0">
                <a:solidFill>
                  <a:srgbClr val="FF0000"/>
                </a:solidFill>
              </a:rPr>
              <a:t>stoichiometry</a:t>
            </a:r>
            <a:r>
              <a:rPr lang="en-US" sz="3200" b="1" dirty="0" smtClean="0"/>
              <a:t> driven by     T may play a critical role in resource allocation and </a:t>
            </a:r>
            <a:r>
              <a:rPr lang="en-US" sz="3200" b="1" dirty="0" smtClean="0">
                <a:solidFill>
                  <a:srgbClr val="FF0000"/>
                </a:solidFill>
              </a:rPr>
              <a:t>biogeochemical cycling </a:t>
            </a:r>
            <a:r>
              <a:rPr lang="en-US" sz="3200" b="1" dirty="0" smtClean="0"/>
              <a:t>of major nutrients.   </a:t>
            </a:r>
            <a:endParaRPr lang="en-US" sz="3200" b="1" dirty="0"/>
          </a:p>
        </p:txBody>
      </p:sp>
      <p:sp>
        <p:nvSpPr>
          <p:cNvPr id="8" name="Up Arrow 7"/>
          <p:cNvSpPr/>
          <p:nvPr/>
        </p:nvSpPr>
        <p:spPr>
          <a:xfrm>
            <a:off x="6580742" y="1114411"/>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9919491" y="3044815"/>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8195971" y="4516981"/>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9127537" y="1597153"/>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1347496" y="2141310"/>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7281256" y="3539519"/>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7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195"/>
            <a:ext cx="10515600" cy="1325563"/>
          </a:xfrm>
        </p:spPr>
        <p:txBody>
          <a:bodyPr/>
          <a:lstStyle/>
          <a:p>
            <a:pPr algn="ctr"/>
            <a:r>
              <a:rPr lang="en-US" b="1" dirty="0" smtClean="0"/>
              <a:t>Role of Metabolic Processes</a:t>
            </a:r>
            <a:endParaRPr lang="en-US" b="1" dirty="0"/>
          </a:p>
        </p:txBody>
      </p:sp>
      <p:sp>
        <p:nvSpPr>
          <p:cNvPr id="3" name="Content Placeholder 2"/>
          <p:cNvSpPr>
            <a:spLocks noGrp="1"/>
          </p:cNvSpPr>
          <p:nvPr>
            <p:ph idx="1"/>
          </p:nvPr>
        </p:nvSpPr>
        <p:spPr>
          <a:xfrm>
            <a:off x="182880" y="1162368"/>
            <a:ext cx="11452072" cy="5408295"/>
          </a:xfrm>
        </p:spPr>
        <p:txBody>
          <a:bodyPr>
            <a:noAutofit/>
          </a:bodyPr>
          <a:lstStyle/>
          <a:p>
            <a:r>
              <a:rPr lang="en-US" sz="3600" b="1" dirty="0" smtClean="0"/>
              <a:t>Sequenced eukaryotic phytoplankton </a:t>
            </a:r>
            <a:r>
              <a:rPr lang="en-US" sz="3600" b="1" dirty="0" err="1" smtClean="0"/>
              <a:t>metatranscriptones</a:t>
            </a:r>
            <a:endParaRPr lang="en-US" sz="3600" b="1" dirty="0" smtClean="0"/>
          </a:p>
          <a:p>
            <a:r>
              <a:rPr lang="en-US" sz="3600" b="1" dirty="0" smtClean="0"/>
              <a:t>CCA analysis revealed that temperature accounts for 28.3% of metabolic variability, similar to nitrate (31.7%), phosphate (34.9%), and light (30.2%). </a:t>
            </a:r>
          </a:p>
          <a:p>
            <a:r>
              <a:rPr lang="en-US" sz="3600" b="1" dirty="0" smtClean="0">
                <a:solidFill>
                  <a:srgbClr val="FF0000"/>
                </a:solidFill>
              </a:rPr>
              <a:t>Translation</a:t>
            </a:r>
            <a:r>
              <a:rPr lang="en-US" sz="3600" b="1" dirty="0" smtClean="0"/>
              <a:t> of proteins was strongly affected by temperature.</a:t>
            </a:r>
          </a:p>
          <a:p>
            <a:r>
              <a:rPr lang="en-US" sz="3600" b="1" dirty="0" smtClean="0"/>
              <a:t>The </a:t>
            </a:r>
            <a:r>
              <a:rPr lang="en-US" sz="3600" b="1" dirty="0" smtClean="0">
                <a:solidFill>
                  <a:srgbClr val="FF0000"/>
                </a:solidFill>
              </a:rPr>
              <a:t>rate of protein synthesis </a:t>
            </a:r>
            <a:r>
              <a:rPr lang="en-US" sz="3600" b="1" dirty="0" smtClean="0"/>
              <a:t>in cells appears to </a:t>
            </a:r>
            <a:r>
              <a:rPr lang="en-US" sz="3600" b="1" dirty="0"/>
              <a:t> </a:t>
            </a:r>
            <a:r>
              <a:rPr lang="en-US" sz="3600" b="1" dirty="0" smtClean="0"/>
              <a:t>  at higher temperature which is compensated by    ribosome density.</a:t>
            </a:r>
          </a:p>
        </p:txBody>
      </p:sp>
      <p:sp>
        <p:nvSpPr>
          <p:cNvPr id="4" name="TextBox 3"/>
          <p:cNvSpPr txBox="1"/>
          <p:nvPr/>
        </p:nvSpPr>
        <p:spPr>
          <a:xfrm>
            <a:off x="614493" y="6382433"/>
            <a:ext cx="5501827" cy="646331"/>
          </a:xfrm>
          <a:prstGeom prst="rect">
            <a:avLst/>
          </a:prstGeom>
          <a:noFill/>
        </p:spPr>
        <p:txBody>
          <a:bodyPr wrap="none" rtlCol="0">
            <a:spAutoFit/>
          </a:bodyPr>
          <a:lstStyle/>
          <a:p>
            <a:r>
              <a:rPr lang="en-US" b="1" dirty="0" err="1"/>
              <a:t>Toseland</a:t>
            </a:r>
            <a:r>
              <a:rPr lang="en-US" b="1" dirty="0"/>
              <a:t> et al.  2013.  Nature Climate Change 3:979-984</a:t>
            </a:r>
          </a:p>
          <a:p>
            <a:endParaRPr lang="en-US" dirty="0"/>
          </a:p>
        </p:txBody>
      </p:sp>
      <p:sp>
        <p:nvSpPr>
          <p:cNvPr id="6" name="Down Arrow 5"/>
          <p:cNvSpPr/>
          <p:nvPr/>
        </p:nvSpPr>
        <p:spPr>
          <a:xfrm>
            <a:off x="7823873" y="5114901"/>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9424276" y="4526837"/>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25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195"/>
            <a:ext cx="10515600" cy="1325563"/>
          </a:xfrm>
        </p:spPr>
        <p:txBody>
          <a:bodyPr/>
          <a:lstStyle/>
          <a:p>
            <a:pPr algn="ctr"/>
            <a:r>
              <a:rPr lang="en-US" b="1" dirty="0" smtClean="0"/>
              <a:t>Role of Metabolic Processes</a:t>
            </a:r>
            <a:endParaRPr lang="en-US" b="1" dirty="0"/>
          </a:p>
        </p:txBody>
      </p:sp>
      <p:sp>
        <p:nvSpPr>
          <p:cNvPr id="3" name="Content Placeholder 2"/>
          <p:cNvSpPr>
            <a:spLocks noGrp="1"/>
          </p:cNvSpPr>
          <p:nvPr>
            <p:ph idx="1"/>
          </p:nvPr>
        </p:nvSpPr>
        <p:spPr>
          <a:xfrm>
            <a:off x="395714" y="1449705"/>
            <a:ext cx="10958086" cy="5408295"/>
          </a:xfrm>
        </p:spPr>
        <p:txBody>
          <a:bodyPr>
            <a:normAutofit/>
          </a:bodyPr>
          <a:lstStyle/>
          <a:p>
            <a:r>
              <a:rPr lang="en-US" sz="3600" b="1" dirty="0" smtClean="0"/>
              <a:t>Membrane associated processes involved in </a:t>
            </a:r>
            <a:r>
              <a:rPr lang="en-US" sz="3600" b="1" dirty="0" smtClean="0">
                <a:solidFill>
                  <a:srgbClr val="FF0000"/>
                </a:solidFill>
              </a:rPr>
              <a:t>ion transport</a:t>
            </a:r>
            <a:r>
              <a:rPr lang="en-US" sz="3600" b="1" dirty="0" smtClean="0"/>
              <a:t>, </a:t>
            </a:r>
            <a:r>
              <a:rPr lang="en-US" sz="3600" b="1" dirty="0" smtClean="0">
                <a:solidFill>
                  <a:srgbClr val="FF0000"/>
                </a:solidFill>
              </a:rPr>
              <a:t>photosynthesis</a:t>
            </a:r>
            <a:r>
              <a:rPr lang="en-US" sz="3600" b="1" dirty="0" smtClean="0"/>
              <a:t> and </a:t>
            </a:r>
            <a:r>
              <a:rPr lang="en-US" sz="3600" b="1" dirty="0" smtClean="0">
                <a:solidFill>
                  <a:srgbClr val="FF0000"/>
                </a:solidFill>
              </a:rPr>
              <a:t>respiration</a:t>
            </a:r>
            <a:r>
              <a:rPr lang="en-US" sz="3600" b="1" dirty="0" smtClean="0"/>
              <a:t> were significantly     in the EPAC </a:t>
            </a:r>
            <a:r>
              <a:rPr lang="en-US" sz="3600" b="1" dirty="0" err="1" smtClean="0"/>
              <a:t>metatranscriptones</a:t>
            </a:r>
            <a:r>
              <a:rPr lang="en-US" sz="3600" b="1" dirty="0" smtClean="0"/>
              <a:t>. </a:t>
            </a:r>
          </a:p>
          <a:p>
            <a:r>
              <a:rPr lang="en-US" sz="3600" b="1" dirty="0" smtClean="0"/>
              <a:t>Under </a:t>
            </a:r>
            <a:r>
              <a:rPr lang="en-US" sz="3600" b="1" dirty="0" smtClean="0">
                <a:solidFill>
                  <a:srgbClr val="FF0000"/>
                </a:solidFill>
              </a:rPr>
              <a:t>low</a:t>
            </a:r>
            <a:r>
              <a:rPr lang="en-US" sz="3600" b="1" dirty="0" smtClean="0"/>
              <a:t> temperatures, cells invest more in </a:t>
            </a:r>
            <a:r>
              <a:rPr lang="en-US" sz="3600" b="1" dirty="0" smtClean="0">
                <a:solidFill>
                  <a:srgbClr val="FF0000"/>
                </a:solidFill>
              </a:rPr>
              <a:t>biosynthesis</a:t>
            </a:r>
            <a:r>
              <a:rPr lang="en-US" sz="3600" b="1" dirty="0" smtClean="0"/>
              <a:t>, whereas under </a:t>
            </a:r>
            <a:r>
              <a:rPr lang="en-US" sz="3600" b="1" dirty="0" smtClean="0">
                <a:solidFill>
                  <a:srgbClr val="FF0000"/>
                </a:solidFill>
              </a:rPr>
              <a:t>high</a:t>
            </a:r>
            <a:r>
              <a:rPr lang="en-US" sz="3600" b="1" dirty="0" smtClean="0"/>
              <a:t> temperatures more resources are invested in </a:t>
            </a:r>
            <a:r>
              <a:rPr lang="en-US" sz="3600" b="1" dirty="0" smtClean="0">
                <a:solidFill>
                  <a:srgbClr val="FF0000"/>
                </a:solidFill>
              </a:rPr>
              <a:t>photosynthesis</a:t>
            </a:r>
            <a:r>
              <a:rPr lang="en-US" sz="3600" b="1" dirty="0" smtClean="0"/>
              <a:t>.  </a:t>
            </a:r>
          </a:p>
        </p:txBody>
      </p:sp>
      <p:sp>
        <p:nvSpPr>
          <p:cNvPr id="4" name="TextBox 3"/>
          <p:cNvSpPr txBox="1"/>
          <p:nvPr/>
        </p:nvSpPr>
        <p:spPr>
          <a:xfrm>
            <a:off x="614493" y="6382433"/>
            <a:ext cx="5501827" cy="646331"/>
          </a:xfrm>
          <a:prstGeom prst="rect">
            <a:avLst/>
          </a:prstGeom>
          <a:noFill/>
        </p:spPr>
        <p:txBody>
          <a:bodyPr wrap="none" rtlCol="0">
            <a:spAutoFit/>
          </a:bodyPr>
          <a:lstStyle/>
          <a:p>
            <a:r>
              <a:rPr lang="en-US" b="1" dirty="0" err="1"/>
              <a:t>Toseland</a:t>
            </a:r>
            <a:r>
              <a:rPr lang="en-US" b="1" dirty="0"/>
              <a:t> et al.  2013.  Nature Climate Change 3:979-984</a:t>
            </a:r>
          </a:p>
          <a:p>
            <a:endParaRPr lang="en-US" dirty="0"/>
          </a:p>
        </p:txBody>
      </p:sp>
      <p:sp>
        <p:nvSpPr>
          <p:cNvPr id="8" name="Up Arrow 7"/>
          <p:cNvSpPr/>
          <p:nvPr/>
        </p:nvSpPr>
        <p:spPr>
          <a:xfrm>
            <a:off x="3101954" y="2474517"/>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234986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6690" y="6438987"/>
            <a:ext cx="4885953" cy="338554"/>
          </a:xfrm>
          <a:prstGeom prst="rect">
            <a:avLst/>
          </a:prstGeom>
          <a:noFill/>
        </p:spPr>
        <p:txBody>
          <a:bodyPr wrap="none" rtlCol="0">
            <a:spAutoFit/>
          </a:bodyPr>
          <a:lstStyle/>
          <a:p>
            <a:r>
              <a:rPr lang="en-US" sz="1600" b="1" dirty="0" err="1" smtClean="0"/>
              <a:t>Lewandowska</a:t>
            </a:r>
            <a:r>
              <a:rPr lang="en-US" sz="1600" b="1" dirty="0" smtClean="0"/>
              <a:t> et al. 2014.  Ecology Letters 17:614-623.  </a:t>
            </a:r>
            <a:endParaRPr lang="en-US" sz="1600" b="1" dirty="0"/>
          </a:p>
        </p:txBody>
      </p:sp>
      <p:sp>
        <p:nvSpPr>
          <p:cNvPr id="4" name="TextBox 3"/>
          <p:cNvSpPr txBox="1"/>
          <p:nvPr/>
        </p:nvSpPr>
        <p:spPr>
          <a:xfrm>
            <a:off x="662151" y="1193837"/>
            <a:ext cx="9858704" cy="5139869"/>
          </a:xfrm>
          <a:prstGeom prst="rect">
            <a:avLst/>
          </a:prstGeom>
          <a:noFill/>
        </p:spPr>
        <p:txBody>
          <a:bodyPr wrap="square" rtlCol="0">
            <a:spAutoFit/>
          </a:bodyPr>
          <a:lstStyle/>
          <a:p>
            <a:r>
              <a:rPr lang="en-US" sz="4400" b="1" dirty="0" err="1" smtClean="0"/>
              <a:t>Lewandowska</a:t>
            </a:r>
            <a:r>
              <a:rPr lang="en-US" sz="4400" b="1" dirty="0" smtClean="0"/>
              <a:t> et al. (2014) used 1500 L </a:t>
            </a:r>
            <a:r>
              <a:rPr lang="en-US" sz="4400" b="1" dirty="0" err="1" smtClean="0"/>
              <a:t>mesocosms</a:t>
            </a:r>
            <a:r>
              <a:rPr lang="en-US" sz="4400" b="1" dirty="0" smtClean="0"/>
              <a:t> (2 temps; 6 nutrient flux levels; Baltic Sea plankton) to explore the physically mediated effect of warming on </a:t>
            </a:r>
            <a:r>
              <a:rPr lang="en-US" sz="4400" b="1" dirty="0" smtClean="0">
                <a:solidFill>
                  <a:srgbClr val="FF0000"/>
                </a:solidFill>
              </a:rPr>
              <a:t>stratification</a:t>
            </a:r>
            <a:r>
              <a:rPr lang="en-US" sz="4400" b="1" dirty="0" smtClean="0"/>
              <a:t> which indirectly affects </a:t>
            </a:r>
            <a:r>
              <a:rPr lang="en-US" sz="4400" b="1" dirty="0" smtClean="0">
                <a:solidFill>
                  <a:srgbClr val="FF0000"/>
                </a:solidFill>
              </a:rPr>
              <a:t>nutrient supply rates  </a:t>
            </a:r>
            <a:r>
              <a:rPr lang="en-US" sz="4400" b="1" dirty="0" smtClean="0"/>
              <a:t>and direct effects of warming on </a:t>
            </a:r>
            <a:r>
              <a:rPr lang="en-US" sz="4400" b="1" dirty="0" smtClean="0">
                <a:solidFill>
                  <a:srgbClr val="FF0000"/>
                </a:solidFill>
              </a:rPr>
              <a:t>metabolic rates</a:t>
            </a:r>
            <a:r>
              <a:rPr lang="en-US" sz="4400" b="1" dirty="0" smtClean="0"/>
              <a:t>.  </a:t>
            </a:r>
            <a:r>
              <a:rPr lang="en-US" sz="4400" b="1" dirty="0"/>
              <a:t> </a:t>
            </a:r>
            <a:endParaRPr lang="en-US" sz="4400" b="1" dirty="0" smtClean="0"/>
          </a:p>
          <a:p>
            <a:endParaRPr lang="en-US" sz="2000" dirty="0" smtClean="0"/>
          </a:p>
        </p:txBody>
      </p:sp>
      <p:sp>
        <p:nvSpPr>
          <p:cNvPr id="5" name="TextBox 4"/>
          <p:cNvSpPr txBox="1"/>
          <p:nvPr/>
        </p:nvSpPr>
        <p:spPr>
          <a:xfrm>
            <a:off x="1282262" y="0"/>
            <a:ext cx="9614876" cy="769441"/>
          </a:xfrm>
          <a:prstGeom prst="rect">
            <a:avLst/>
          </a:prstGeom>
          <a:noFill/>
        </p:spPr>
        <p:txBody>
          <a:bodyPr wrap="none" rtlCol="0">
            <a:spAutoFit/>
          </a:bodyPr>
          <a:lstStyle/>
          <a:p>
            <a:r>
              <a:rPr lang="en-US" sz="4400" b="1" dirty="0" smtClean="0"/>
              <a:t>Balancing Physical and Metabolic Effects</a:t>
            </a:r>
            <a:endParaRPr lang="en-US" sz="4400" b="1" dirty="0"/>
          </a:p>
        </p:txBody>
      </p:sp>
    </p:spTree>
    <p:extLst>
      <p:ext uri="{BB962C8B-B14F-4D97-AF65-F5344CB8AC3E}">
        <p14:creationId xmlns:p14="http://schemas.microsoft.com/office/powerpoint/2010/main" val="443271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6690" y="6438987"/>
            <a:ext cx="4885953" cy="338554"/>
          </a:xfrm>
          <a:prstGeom prst="rect">
            <a:avLst/>
          </a:prstGeom>
          <a:noFill/>
        </p:spPr>
        <p:txBody>
          <a:bodyPr wrap="none" rtlCol="0">
            <a:spAutoFit/>
          </a:bodyPr>
          <a:lstStyle/>
          <a:p>
            <a:r>
              <a:rPr lang="en-US" sz="1600" b="1" dirty="0" err="1" smtClean="0"/>
              <a:t>Lewandowska</a:t>
            </a:r>
            <a:r>
              <a:rPr lang="en-US" sz="1600" b="1" dirty="0" smtClean="0"/>
              <a:t> et al. 2014.  Ecology Letters 17:614-623.  </a:t>
            </a:r>
            <a:endParaRPr lang="en-US" sz="1600" b="1" dirty="0"/>
          </a:p>
        </p:txBody>
      </p:sp>
      <p:sp>
        <p:nvSpPr>
          <p:cNvPr id="4" name="TextBox 3"/>
          <p:cNvSpPr txBox="1"/>
          <p:nvPr/>
        </p:nvSpPr>
        <p:spPr>
          <a:xfrm>
            <a:off x="189186" y="983628"/>
            <a:ext cx="11929241" cy="5139869"/>
          </a:xfrm>
          <a:prstGeom prst="rect">
            <a:avLst/>
          </a:prstGeom>
          <a:noFill/>
        </p:spPr>
        <p:txBody>
          <a:bodyPr wrap="square" rtlCol="0">
            <a:spAutoFit/>
          </a:bodyPr>
          <a:lstStyle/>
          <a:p>
            <a:r>
              <a:rPr lang="en-US" sz="4400" b="1" dirty="0" smtClean="0"/>
              <a:t>As T    :</a:t>
            </a:r>
          </a:p>
          <a:p>
            <a:r>
              <a:rPr lang="en-US" sz="4400" b="1" dirty="0" smtClean="0">
                <a:solidFill>
                  <a:srgbClr val="FF0000"/>
                </a:solidFill>
              </a:rPr>
              <a:t> -heterotrophic processes are more sensitive to T than autotrophic ones</a:t>
            </a:r>
            <a:r>
              <a:rPr lang="en-US" sz="4400" b="1" dirty="0" smtClean="0"/>
              <a:t>.               </a:t>
            </a:r>
            <a:r>
              <a:rPr lang="en-US" sz="4400" b="1" dirty="0"/>
              <a:t> </a:t>
            </a:r>
            <a:r>
              <a:rPr lang="en-US" sz="4400" b="1" dirty="0" smtClean="0"/>
              <a:t> </a:t>
            </a:r>
            <a:r>
              <a:rPr lang="en-US" sz="4400" b="1" dirty="0"/>
              <a:t> </a:t>
            </a:r>
            <a:r>
              <a:rPr lang="en-US" sz="4400" b="1" dirty="0" smtClean="0"/>
              <a:t>  </a:t>
            </a:r>
            <a:r>
              <a:rPr lang="en-US" sz="4400" b="1" dirty="0" smtClean="0">
                <a:solidFill>
                  <a:srgbClr val="FF0000"/>
                </a:solidFill>
              </a:rPr>
              <a:t> </a:t>
            </a:r>
          </a:p>
          <a:p>
            <a:r>
              <a:rPr lang="en-US" sz="4400" b="1" dirty="0" smtClean="0">
                <a:solidFill>
                  <a:srgbClr val="FF0000"/>
                </a:solidFill>
              </a:rPr>
              <a:t>– higher grazing rates </a:t>
            </a:r>
            <a:r>
              <a:rPr lang="en-US" sz="4400" b="1" dirty="0" smtClean="0"/>
              <a:t>by zooplankton </a:t>
            </a:r>
          </a:p>
          <a:p>
            <a:r>
              <a:rPr lang="en-US" sz="4400" b="1" dirty="0" smtClean="0">
                <a:solidFill>
                  <a:srgbClr val="FF0000"/>
                </a:solidFill>
              </a:rPr>
              <a:t>–lower phytoplankton biomass</a:t>
            </a:r>
            <a:endParaRPr lang="en-US" sz="4400" b="1" dirty="0" smtClean="0"/>
          </a:p>
          <a:p>
            <a:r>
              <a:rPr lang="en-US" sz="4400" b="1" dirty="0" smtClean="0">
                <a:solidFill>
                  <a:srgbClr val="FF0000"/>
                </a:solidFill>
              </a:rPr>
              <a:t>-faster recycling </a:t>
            </a:r>
            <a:r>
              <a:rPr lang="en-US" sz="4400" b="1" dirty="0" smtClean="0"/>
              <a:t>by bacteria which could increase phytoplankton productivity.  </a:t>
            </a:r>
          </a:p>
          <a:p>
            <a:endParaRPr lang="en-US" sz="2000" dirty="0" smtClean="0"/>
          </a:p>
        </p:txBody>
      </p:sp>
      <p:sp>
        <p:nvSpPr>
          <p:cNvPr id="5" name="TextBox 4"/>
          <p:cNvSpPr txBox="1"/>
          <p:nvPr/>
        </p:nvSpPr>
        <p:spPr>
          <a:xfrm>
            <a:off x="1282262" y="0"/>
            <a:ext cx="9614876" cy="769441"/>
          </a:xfrm>
          <a:prstGeom prst="rect">
            <a:avLst/>
          </a:prstGeom>
          <a:noFill/>
        </p:spPr>
        <p:txBody>
          <a:bodyPr wrap="none" rtlCol="0">
            <a:spAutoFit/>
          </a:bodyPr>
          <a:lstStyle/>
          <a:p>
            <a:r>
              <a:rPr lang="en-US" sz="4400" b="1" dirty="0" smtClean="0"/>
              <a:t>Balancing Physical and Metabolic Effects</a:t>
            </a:r>
            <a:endParaRPr lang="en-US" sz="4400" b="1" dirty="0"/>
          </a:p>
        </p:txBody>
      </p:sp>
      <p:sp>
        <p:nvSpPr>
          <p:cNvPr id="6" name="Up Arrow 5"/>
          <p:cNvSpPr/>
          <p:nvPr/>
        </p:nvSpPr>
        <p:spPr>
          <a:xfrm>
            <a:off x="1367742" y="1139136"/>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73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680" y="365125"/>
            <a:ext cx="10515600" cy="1325563"/>
          </a:xfrm>
        </p:spPr>
        <p:txBody>
          <a:bodyPr>
            <a:noAutofit/>
          </a:bodyPr>
          <a:lstStyle/>
          <a:p>
            <a:pPr algn="ctr"/>
            <a:r>
              <a:rPr lang="en-US" sz="4800" b="1" dirty="0" smtClean="0"/>
              <a:t>Climate change is happening at unprecedented rates</a:t>
            </a:r>
            <a:endParaRPr lang="en-US" sz="4800" b="1" dirty="0"/>
          </a:p>
        </p:txBody>
      </p:sp>
      <p:sp>
        <p:nvSpPr>
          <p:cNvPr id="3" name="Content Placeholder 2"/>
          <p:cNvSpPr>
            <a:spLocks noGrp="1"/>
          </p:cNvSpPr>
          <p:nvPr>
            <p:ph idx="1"/>
          </p:nvPr>
        </p:nvSpPr>
        <p:spPr>
          <a:xfrm>
            <a:off x="838200" y="2295179"/>
            <a:ext cx="10515600" cy="4351338"/>
          </a:xfrm>
        </p:spPr>
        <p:txBody>
          <a:bodyPr>
            <a:normAutofit/>
          </a:bodyPr>
          <a:lstStyle/>
          <a:p>
            <a:r>
              <a:rPr lang="en-US" sz="3600" b="1" dirty="0" smtClean="0"/>
              <a:t>Increasing CO</a:t>
            </a:r>
            <a:r>
              <a:rPr lang="en-US" sz="3600" b="1" baseline="-25000" dirty="0" smtClean="0"/>
              <a:t>2</a:t>
            </a:r>
            <a:r>
              <a:rPr lang="en-US" sz="3600" b="1" dirty="0" smtClean="0"/>
              <a:t>.  Now more than 400 ppm</a:t>
            </a:r>
          </a:p>
          <a:p>
            <a:r>
              <a:rPr lang="en-US" sz="3600" b="1" dirty="0" smtClean="0"/>
              <a:t>Increasing ocean acidification</a:t>
            </a:r>
          </a:p>
          <a:p>
            <a:r>
              <a:rPr lang="en-US" sz="3600" b="1" dirty="0" smtClean="0"/>
              <a:t>Increasing temperatures, especially in the Arctic</a:t>
            </a:r>
          </a:p>
          <a:p>
            <a:r>
              <a:rPr lang="en-US" sz="3600" b="1" dirty="0" smtClean="0"/>
              <a:t>Sea level rise</a:t>
            </a:r>
          </a:p>
          <a:p>
            <a:r>
              <a:rPr lang="en-US" sz="3600" b="1" dirty="0" smtClean="0"/>
              <a:t>Stratification changes</a:t>
            </a:r>
          </a:p>
          <a:p>
            <a:r>
              <a:rPr lang="en-US" sz="3600" b="1" dirty="0" smtClean="0"/>
              <a:t>Increasing habitat loss</a:t>
            </a:r>
          </a:p>
          <a:p>
            <a:r>
              <a:rPr lang="en-US" sz="3600" b="1" dirty="0" smtClean="0"/>
              <a:t>Other anthropogenic changes (e.g., toxic chemicals)</a:t>
            </a:r>
            <a:endParaRPr lang="en-US" sz="3600" b="1" dirty="0"/>
          </a:p>
        </p:txBody>
      </p:sp>
      <p:pic>
        <p:nvPicPr>
          <p:cNvPr id="4"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25" y="84310"/>
            <a:ext cx="2170670" cy="217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2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6690" y="6438987"/>
            <a:ext cx="7233390" cy="461665"/>
          </a:xfrm>
          <a:prstGeom prst="rect">
            <a:avLst/>
          </a:prstGeom>
          <a:noFill/>
        </p:spPr>
        <p:txBody>
          <a:bodyPr wrap="none" rtlCol="0">
            <a:spAutoFit/>
          </a:bodyPr>
          <a:lstStyle/>
          <a:p>
            <a:r>
              <a:rPr lang="en-US" sz="2400" b="1" dirty="0" err="1" smtClean="0"/>
              <a:t>Lewandowska</a:t>
            </a:r>
            <a:r>
              <a:rPr lang="en-US" sz="2400" b="1" dirty="0" smtClean="0"/>
              <a:t> et al. 2014.  Ecology Letters 17:614-623.  </a:t>
            </a:r>
            <a:endParaRPr lang="en-US" sz="2400" b="1" dirty="0"/>
          </a:p>
        </p:txBody>
      </p:sp>
      <p:sp>
        <p:nvSpPr>
          <p:cNvPr id="4" name="TextBox 3"/>
          <p:cNvSpPr txBox="1"/>
          <p:nvPr/>
        </p:nvSpPr>
        <p:spPr>
          <a:xfrm>
            <a:off x="4053840" y="1095835"/>
            <a:ext cx="8138160" cy="5016758"/>
          </a:xfrm>
          <a:prstGeom prst="rect">
            <a:avLst/>
          </a:prstGeom>
          <a:noFill/>
        </p:spPr>
        <p:txBody>
          <a:bodyPr wrap="square" rtlCol="0">
            <a:spAutoFit/>
          </a:bodyPr>
          <a:lstStyle/>
          <a:p>
            <a:r>
              <a:rPr lang="en-US" sz="4000" b="1" dirty="0" smtClean="0"/>
              <a:t>In </a:t>
            </a:r>
            <a:r>
              <a:rPr lang="en-US" sz="4000" b="1" dirty="0" smtClean="0">
                <a:solidFill>
                  <a:srgbClr val="FF0000"/>
                </a:solidFill>
              </a:rPr>
              <a:t>nutrient replete waters (a) </a:t>
            </a:r>
            <a:r>
              <a:rPr lang="en-US" sz="4000" b="1" dirty="0" smtClean="0"/>
              <a:t>T influences plankton mainly through </a:t>
            </a:r>
            <a:r>
              <a:rPr lang="en-US" sz="4000" b="1" dirty="0" smtClean="0">
                <a:solidFill>
                  <a:srgbClr val="FF0000"/>
                </a:solidFill>
              </a:rPr>
              <a:t>metabolic changes</a:t>
            </a:r>
            <a:r>
              <a:rPr lang="en-US" sz="4000" b="1" dirty="0" smtClean="0"/>
              <a:t>.  </a:t>
            </a:r>
            <a:endParaRPr lang="en-US" sz="4000" b="1" dirty="0"/>
          </a:p>
          <a:p>
            <a:r>
              <a:rPr lang="en-US" sz="4000" b="1" dirty="0" smtClean="0"/>
              <a:t>Such systems are typically dominated by large diatoms. </a:t>
            </a:r>
            <a:endParaRPr lang="en-US" sz="4000" b="1" dirty="0"/>
          </a:p>
          <a:p>
            <a:r>
              <a:rPr lang="en-US" sz="4000" b="1" dirty="0" smtClean="0"/>
              <a:t>Warming creates a growing imbalance between grazing and algal growth which </a:t>
            </a:r>
            <a:r>
              <a:rPr lang="en-US" sz="4000" b="1" dirty="0" smtClean="0">
                <a:solidFill>
                  <a:srgbClr val="FF0000"/>
                </a:solidFill>
              </a:rPr>
              <a:t>reduces algal biomass</a:t>
            </a:r>
            <a:r>
              <a:rPr lang="en-US" sz="4000" b="1" dirty="0" smtClean="0"/>
              <a:t>.  </a:t>
            </a:r>
            <a:endParaRPr lang="en-US" sz="4000" b="1" dirty="0"/>
          </a:p>
        </p:txBody>
      </p:sp>
      <p:sp>
        <p:nvSpPr>
          <p:cNvPr id="5" name="TextBox 4"/>
          <p:cNvSpPr txBox="1"/>
          <p:nvPr/>
        </p:nvSpPr>
        <p:spPr>
          <a:xfrm>
            <a:off x="966952" y="0"/>
            <a:ext cx="9816662" cy="769441"/>
          </a:xfrm>
          <a:prstGeom prst="rect">
            <a:avLst/>
          </a:prstGeom>
          <a:noFill/>
        </p:spPr>
        <p:txBody>
          <a:bodyPr wrap="square" rtlCol="0">
            <a:spAutoFit/>
          </a:bodyPr>
          <a:lstStyle/>
          <a:p>
            <a:r>
              <a:rPr lang="en-US" sz="4400" b="1" dirty="0" smtClean="0"/>
              <a:t>Balancing Physical and Metabolic Effects</a:t>
            </a:r>
            <a:endParaRPr lang="en-US" sz="4400" b="1" dirty="0"/>
          </a:p>
        </p:txBody>
      </p:sp>
      <p:pic>
        <p:nvPicPr>
          <p:cNvPr id="7" name="Picture 6"/>
          <p:cNvPicPr>
            <a:picLocks noChangeAspect="1"/>
          </p:cNvPicPr>
          <p:nvPr/>
        </p:nvPicPr>
        <p:blipFill>
          <a:blip r:embed="rId2"/>
          <a:stretch>
            <a:fillRect/>
          </a:stretch>
        </p:blipFill>
        <p:spPr>
          <a:xfrm>
            <a:off x="-28022" y="1320506"/>
            <a:ext cx="4081862" cy="2890345"/>
          </a:xfrm>
          <a:prstGeom prst="rect">
            <a:avLst/>
          </a:prstGeom>
        </p:spPr>
      </p:pic>
    </p:spTree>
    <p:extLst>
      <p:ext uri="{BB962C8B-B14F-4D97-AF65-F5344CB8AC3E}">
        <p14:creationId xmlns:p14="http://schemas.microsoft.com/office/powerpoint/2010/main" val="2334721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2911" y="6281332"/>
            <a:ext cx="7161256" cy="461665"/>
          </a:xfrm>
          <a:prstGeom prst="rect">
            <a:avLst/>
          </a:prstGeom>
          <a:noFill/>
        </p:spPr>
        <p:txBody>
          <a:bodyPr wrap="none" rtlCol="0">
            <a:spAutoFit/>
          </a:bodyPr>
          <a:lstStyle/>
          <a:p>
            <a:r>
              <a:rPr lang="en-US" sz="2400" b="1" dirty="0" err="1" smtClean="0"/>
              <a:t>Lewandowska</a:t>
            </a:r>
            <a:r>
              <a:rPr lang="en-US" sz="2400" b="1" dirty="0" smtClean="0"/>
              <a:t> et al. 2014.  Ecology Letters 17:614-623</a:t>
            </a:r>
            <a:r>
              <a:rPr lang="en-US" sz="1600" b="1" dirty="0" smtClean="0"/>
              <a:t>.  </a:t>
            </a:r>
            <a:endParaRPr lang="en-US" sz="1600" b="1" dirty="0"/>
          </a:p>
        </p:txBody>
      </p:sp>
      <p:sp>
        <p:nvSpPr>
          <p:cNvPr id="4" name="TextBox 3"/>
          <p:cNvSpPr txBox="1"/>
          <p:nvPr/>
        </p:nvSpPr>
        <p:spPr>
          <a:xfrm>
            <a:off x="4053840" y="1124607"/>
            <a:ext cx="8138160" cy="5016758"/>
          </a:xfrm>
          <a:prstGeom prst="rect">
            <a:avLst/>
          </a:prstGeom>
          <a:noFill/>
        </p:spPr>
        <p:txBody>
          <a:bodyPr wrap="square" rtlCol="0">
            <a:spAutoFit/>
          </a:bodyPr>
          <a:lstStyle/>
          <a:p>
            <a:r>
              <a:rPr lang="en-US" sz="4000" b="1" dirty="0" smtClean="0"/>
              <a:t>In </a:t>
            </a:r>
            <a:r>
              <a:rPr lang="en-US" sz="4000" b="1" dirty="0">
                <a:solidFill>
                  <a:srgbClr val="FF0000"/>
                </a:solidFill>
              </a:rPr>
              <a:t>n</a:t>
            </a:r>
            <a:r>
              <a:rPr lang="en-US" sz="4000" b="1" dirty="0" smtClean="0">
                <a:solidFill>
                  <a:srgbClr val="FF0000"/>
                </a:solidFill>
              </a:rPr>
              <a:t>utrient-limited waters (b)</a:t>
            </a:r>
            <a:r>
              <a:rPr lang="en-US" sz="4000" b="1" dirty="0" smtClean="0"/>
              <a:t> T influences phytoplankton mainly through physical mechanisms related to </a:t>
            </a:r>
            <a:r>
              <a:rPr lang="en-US" sz="4000" b="1" dirty="0" smtClean="0">
                <a:solidFill>
                  <a:srgbClr val="FF0000"/>
                </a:solidFill>
              </a:rPr>
              <a:t>stratification</a:t>
            </a:r>
            <a:r>
              <a:rPr lang="en-US" sz="4000" b="1" dirty="0" smtClean="0"/>
              <a:t> and </a:t>
            </a:r>
            <a:r>
              <a:rPr lang="en-US" sz="4000" b="1" dirty="0" smtClean="0">
                <a:solidFill>
                  <a:srgbClr val="FF0000"/>
                </a:solidFill>
              </a:rPr>
              <a:t>nutrient supply</a:t>
            </a:r>
            <a:r>
              <a:rPr lang="en-US" sz="4000" b="1" dirty="0" smtClean="0"/>
              <a:t>.  </a:t>
            </a:r>
          </a:p>
          <a:p>
            <a:endParaRPr lang="en-US" sz="4000" b="1" dirty="0"/>
          </a:p>
          <a:p>
            <a:r>
              <a:rPr lang="en-US" sz="4000" b="1" dirty="0" smtClean="0"/>
              <a:t>Low nutrients favor small plankton and copepods switch to eating larger ciliates.  </a:t>
            </a:r>
            <a:endParaRPr lang="en-US" sz="4000" b="1" dirty="0"/>
          </a:p>
        </p:txBody>
      </p:sp>
      <p:sp>
        <p:nvSpPr>
          <p:cNvPr id="5" name="TextBox 4"/>
          <p:cNvSpPr txBox="1"/>
          <p:nvPr/>
        </p:nvSpPr>
        <p:spPr>
          <a:xfrm>
            <a:off x="1187669" y="-42030"/>
            <a:ext cx="11371803" cy="769441"/>
          </a:xfrm>
          <a:prstGeom prst="rect">
            <a:avLst/>
          </a:prstGeom>
          <a:noFill/>
        </p:spPr>
        <p:txBody>
          <a:bodyPr wrap="square" rtlCol="0">
            <a:spAutoFit/>
          </a:bodyPr>
          <a:lstStyle/>
          <a:p>
            <a:r>
              <a:rPr lang="en-US" sz="4400" b="1" dirty="0" smtClean="0"/>
              <a:t>Balancing Physical and Metabolic Effects</a:t>
            </a:r>
            <a:endParaRPr lang="en-US" sz="4400" b="1" dirty="0"/>
          </a:p>
        </p:txBody>
      </p:sp>
      <p:pic>
        <p:nvPicPr>
          <p:cNvPr id="8" name="Picture 7"/>
          <p:cNvPicPr>
            <a:picLocks noChangeAspect="1"/>
          </p:cNvPicPr>
          <p:nvPr/>
        </p:nvPicPr>
        <p:blipFill>
          <a:blip r:embed="rId2"/>
          <a:stretch>
            <a:fillRect/>
          </a:stretch>
        </p:blipFill>
        <p:spPr>
          <a:xfrm>
            <a:off x="-24819" y="1723696"/>
            <a:ext cx="4078659" cy="2918810"/>
          </a:xfrm>
          <a:prstGeom prst="rect">
            <a:avLst/>
          </a:prstGeom>
        </p:spPr>
      </p:pic>
    </p:spTree>
    <p:extLst>
      <p:ext uri="{BB962C8B-B14F-4D97-AF65-F5344CB8AC3E}">
        <p14:creationId xmlns:p14="http://schemas.microsoft.com/office/powerpoint/2010/main" val="2281220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9" y="70485"/>
            <a:ext cx="11070021" cy="1325563"/>
          </a:xfrm>
        </p:spPr>
        <p:txBody>
          <a:bodyPr>
            <a:noAutofit/>
          </a:bodyPr>
          <a:lstStyle/>
          <a:p>
            <a:pPr algn="ctr"/>
            <a:r>
              <a:rPr lang="en-US" sz="5400" b="1" dirty="0" smtClean="0"/>
              <a:t>Changes in phytoplankton communities</a:t>
            </a:r>
            <a:endParaRPr lang="en-US" sz="5400" b="1" dirty="0"/>
          </a:p>
        </p:txBody>
      </p:sp>
      <p:sp>
        <p:nvSpPr>
          <p:cNvPr id="3" name="Content Placeholder 2"/>
          <p:cNvSpPr>
            <a:spLocks noGrp="1"/>
          </p:cNvSpPr>
          <p:nvPr>
            <p:ph idx="1"/>
          </p:nvPr>
        </p:nvSpPr>
        <p:spPr>
          <a:xfrm>
            <a:off x="726510" y="1396048"/>
            <a:ext cx="10509049" cy="5784215"/>
          </a:xfrm>
        </p:spPr>
        <p:txBody>
          <a:bodyPr>
            <a:normAutofit/>
          </a:bodyPr>
          <a:lstStyle/>
          <a:p>
            <a:r>
              <a:rPr lang="en-US" sz="4400" dirty="0" smtClean="0"/>
              <a:t>Climate affects phytoplankton directly through </a:t>
            </a:r>
            <a:r>
              <a:rPr lang="en-US" sz="4400" b="1" dirty="0" smtClean="0">
                <a:solidFill>
                  <a:srgbClr val="FF0000"/>
                </a:solidFill>
              </a:rPr>
              <a:t>physiology</a:t>
            </a:r>
            <a:r>
              <a:rPr lang="en-US" sz="4400" dirty="0" smtClean="0"/>
              <a:t> and indirectly through water column </a:t>
            </a:r>
            <a:r>
              <a:rPr lang="en-US" sz="4400" b="1" dirty="0" smtClean="0">
                <a:solidFill>
                  <a:srgbClr val="FF0000"/>
                </a:solidFill>
              </a:rPr>
              <a:t>stratification</a:t>
            </a:r>
            <a:r>
              <a:rPr lang="en-US" sz="4400" dirty="0" smtClean="0"/>
              <a:t> and </a:t>
            </a:r>
            <a:r>
              <a:rPr lang="en-US" sz="4400" b="1" dirty="0" smtClean="0">
                <a:solidFill>
                  <a:srgbClr val="FF0000"/>
                </a:solidFill>
              </a:rPr>
              <a:t>grazing</a:t>
            </a:r>
            <a:r>
              <a:rPr lang="en-US" sz="4400" dirty="0" smtClean="0"/>
              <a:t> </a:t>
            </a:r>
            <a:r>
              <a:rPr lang="en-US" b="1" dirty="0" smtClean="0"/>
              <a:t>(Winder and </a:t>
            </a:r>
            <a:r>
              <a:rPr lang="en-US" b="1" dirty="0" err="1" smtClean="0"/>
              <a:t>Sommer</a:t>
            </a:r>
            <a:r>
              <a:rPr lang="en-US" b="1" dirty="0" smtClean="0"/>
              <a:t> 2012.  </a:t>
            </a:r>
            <a:r>
              <a:rPr lang="en-US" b="1" dirty="0" err="1" smtClean="0"/>
              <a:t>Hydrobiologia</a:t>
            </a:r>
            <a:r>
              <a:rPr lang="en-US" b="1" dirty="0" smtClean="0"/>
              <a:t> 698:5-16)</a:t>
            </a:r>
          </a:p>
          <a:p>
            <a:pPr marL="0" indent="0">
              <a:buNone/>
            </a:pPr>
            <a:endParaRPr lang="en-US" b="1" dirty="0" smtClean="0"/>
          </a:p>
          <a:p>
            <a:r>
              <a:rPr lang="en-US" sz="4400" dirty="0" smtClean="0"/>
              <a:t>Increasing T increases </a:t>
            </a:r>
            <a:r>
              <a:rPr lang="en-US" sz="4400" b="1" dirty="0" smtClean="0">
                <a:solidFill>
                  <a:srgbClr val="FF0000"/>
                </a:solidFill>
              </a:rPr>
              <a:t>growth rates </a:t>
            </a:r>
            <a:r>
              <a:rPr lang="en-US" sz="4400" dirty="0" smtClean="0"/>
              <a:t>under light saturating conditions</a:t>
            </a:r>
          </a:p>
          <a:p>
            <a:endParaRPr lang="en-US" dirty="0"/>
          </a:p>
        </p:txBody>
      </p:sp>
    </p:spTree>
    <p:extLst>
      <p:ext uri="{BB962C8B-B14F-4D97-AF65-F5344CB8AC3E}">
        <p14:creationId xmlns:p14="http://schemas.microsoft.com/office/powerpoint/2010/main" val="12183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70485"/>
            <a:ext cx="11006959" cy="1325563"/>
          </a:xfrm>
        </p:spPr>
        <p:txBody>
          <a:bodyPr>
            <a:noAutofit/>
          </a:bodyPr>
          <a:lstStyle/>
          <a:p>
            <a:pPr algn="ctr"/>
            <a:r>
              <a:rPr lang="en-US" sz="5400" b="1" dirty="0" smtClean="0"/>
              <a:t>Changes in phytoplankton communities</a:t>
            </a:r>
            <a:endParaRPr lang="en-US" sz="5400" b="1" dirty="0"/>
          </a:p>
        </p:txBody>
      </p:sp>
      <p:sp>
        <p:nvSpPr>
          <p:cNvPr id="3" name="Content Placeholder 2"/>
          <p:cNvSpPr>
            <a:spLocks noGrp="1"/>
          </p:cNvSpPr>
          <p:nvPr>
            <p:ph idx="1"/>
          </p:nvPr>
        </p:nvSpPr>
        <p:spPr>
          <a:xfrm>
            <a:off x="726510" y="1396048"/>
            <a:ext cx="10972800" cy="5784215"/>
          </a:xfrm>
        </p:spPr>
        <p:txBody>
          <a:bodyPr>
            <a:normAutofit/>
          </a:bodyPr>
          <a:lstStyle/>
          <a:p>
            <a:r>
              <a:rPr lang="en-US" sz="4000" dirty="0" smtClean="0"/>
              <a:t>Vertical mixing is a key variable because stratification affects </a:t>
            </a:r>
            <a:r>
              <a:rPr lang="en-US" sz="4000" b="1" dirty="0" smtClean="0">
                <a:solidFill>
                  <a:srgbClr val="FF0000"/>
                </a:solidFill>
              </a:rPr>
              <a:t>light</a:t>
            </a:r>
            <a:r>
              <a:rPr lang="en-US" sz="4000" dirty="0" smtClean="0"/>
              <a:t> and </a:t>
            </a:r>
            <a:r>
              <a:rPr lang="en-US" sz="4000" b="1" dirty="0" smtClean="0">
                <a:solidFill>
                  <a:srgbClr val="FF0000"/>
                </a:solidFill>
              </a:rPr>
              <a:t>nutrient</a:t>
            </a:r>
            <a:r>
              <a:rPr lang="en-US" sz="4000" dirty="0" smtClean="0">
                <a:solidFill>
                  <a:srgbClr val="FF0000"/>
                </a:solidFill>
              </a:rPr>
              <a:t> </a:t>
            </a:r>
            <a:r>
              <a:rPr lang="en-US" sz="4000" b="1" dirty="0" smtClean="0">
                <a:solidFill>
                  <a:srgbClr val="FF0000"/>
                </a:solidFill>
              </a:rPr>
              <a:t>availability</a:t>
            </a:r>
            <a:r>
              <a:rPr lang="en-US" sz="4000" dirty="0" smtClean="0"/>
              <a:t> for growth.  Smaller, buoyant species have an advantage under reduced mixing. </a:t>
            </a:r>
          </a:p>
          <a:p>
            <a:pPr marL="0" indent="0">
              <a:buNone/>
            </a:pPr>
            <a:r>
              <a:rPr lang="en-US" sz="4000" dirty="0" smtClean="0"/>
              <a:t> </a:t>
            </a:r>
          </a:p>
          <a:p>
            <a:r>
              <a:rPr lang="en-US" sz="4000" dirty="0" smtClean="0"/>
              <a:t>Warming increases </a:t>
            </a:r>
            <a:r>
              <a:rPr lang="en-US" sz="4000" b="1" dirty="0" smtClean="0">
                <a:solidFill>
                  <a:srgbClr val="FF0000"/>
                </a:solidFill>
              </a:rPr>
              <a:t>consumption by herbivores </a:t>
            </a:r>
            <a:r>
              <a:rPr lang="en-US" sz="4000" dirty="0" smtClean="0"/>
              <a:t>more strongly than primary production which strengthens </a:t>
            </a:r>
            <a:r>
              <a:rPr lang="en-US" sz="4000" b="1" dirty="0" smtClean="0">
                <a:solidFill>
                  <a:srgbClr val="FF0000"/>
                </a:solidFill>
              </a:rPr>
              <a:t>top down control </a:t>
            </a:r>
            <a:r>
              <a:rPr lang="en-US" sz="1900" b="1" dirty="0" smtClean="0"/>
              <a:t>(</a:t>
            </a:r>
            <a:r>
              <a:rPr lang="en-US" sz="1900" b="1" dirty="0" err="1" smtClean="0"/>
              <a:t>Sommer</a:t>
            </a:r>
            <a:r>
              <a:rPr lang="en-US" sz="1900" b="1" dirty="0" smtClean="0"/>
              <a:t> and </a:t>
            </a:r>
            <a:r>
              <a:rPr lang="en-US" sz="1900" b="1" dirty="0" err="1" smtClean="0"/>
              <a:t>Lewandowska</a:t>
            </a:r>
            <a:r>
              <a:rPr lang="en-US" sz="1900" b="1" dirty="0" smtClean="0"/>
              <a:t> 2011.  Global Change Bio. 17:154-162)</a:t>
            </a:r>
          </a:p>
          <a:p>
            <a:pPr marL="0" indent="0">
              <a:buNone/>
            </a:pPr>
            <a:endParaRPr lang="en-US" dirty="0"/>
          </a:p>
        </p:txBody>
      </p:sp>
    </p:spTree>
    <p:extLst>
      <p:ext uri="{BB962C8B-B14F-4D97-AF65-F5344CB8AC3E}">
        <p14:creationId xmlns:p14="http://schemas.microsoft.com/office/powerpoint/2010/main" val="5247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293370"/>
            <a:ext cx="10515600" cy="1325563"/>
          </a:xfrm>
        </p:spPr>
        <p:txBody>
          <a:bodyPr/>
          <a:lstStyle/>
          <a:p>
            <a:pPr algn="ctr"/>
            <a:r>
              <a:rPr lang="en-US" b="1" dirty="0" smtClean="0"/>
              <a:t>Dance of the Phytoplankton</a:t>
            </a:r>
            <a:endParaRPr lang="en-US" b="1" dirty="0"/>
          </a:p>
        </p:txBody>
      </p:sp>
      <p:sp>
        <p:nvSpPr>
          <p:cNvPr id="3" name="Content Placeholder 2"/>
          <p:cNvSpPr>
            <a:spLocks noGrp="1"/>
          </p:cNvSpPr>
          <p:nvPr>
            <p:ph idx="1"/>
          </p:nvPr>
        </p:nvSpPr>
        <p:spPr>
          <a:xfrm>
            <a:off x="533400" y="1476692"/>
            <a:ext cx="10957560" cy="4863148"/>
          </a:xfrm>
        </p:spPr>
        <p:txBody>
          <a:bodyPr>
            <a:normAutofit/>
          </a:bodyPr>
          <a:lstStyle/>
          <a:p>
            <a:r>
              <a:rPr lang="en-US" b="1" dirty="0" smtClean="0"/>
              <a:t>Climate change will impact the availability of growth-limiting resources.  </a:t>
            </a:r>
          </a:p>
          <a:p>
            <a:r>
              <a:rPr lang="en-US" b="1" dirty="0" smtClean="0"/>
              <a:t>The biomass of phytoplankton is </a:t>
            </a:r>
            <a:r>
              <a:rPr lang="en-US" b="1" dirty="0" smtClean="0">
                <a:solidFill>
                  <a:srgbClr val="FF0000"/>
                </a:solidFill>
              </a:rPr>
              <a:t>not</a:t>
            </a:r>
            <a:r>
              <a:rPr lang="en-US" b="1" dirty="0" smtClean="0"/>
              <a:t> proportional to their division rates.  </a:t>
            </a:r>
          </a:p>
        </p:txBody>
      </p:sp>
      <p:sp>
        <p:nvSpPr>
          <p:cNvPr id="5" name="TextBox 4"/>
          <p:cNvSpPr txBox="1"/>
          <p:nvPr/>
        </p:nvSpPr>
        <p:spPr>
          <a:xfrm>
            <a:off x="1229360" y="6482080"/>
            <a:ext cx="4839595" cy="338554"/>
          </a:xfrm>
          <a:prstGeom prst="rect">
            <a:avLst/>
          </a:prstGeom>
          <a:noFill/>
        </p:spPr>
        <p:txBody>
          <a:bodyPr wrap="none" rtlCol="0">
            <a:spAutoFit/>
          </a:bodyPr>
          <a:lstStyle/>
          <a:p>
            <a:r>
              <a:rPr lang="en-US" sz="1600" b="1" dirty="0" err="1" smtClean="0"/>
              <a:t>Behrenfeld</a:t>
            </a:r>
            <a:r>
              <a:rPr lang="en-US" sz="1600" b="1" dirty="0" smtClean="0"/>
              <a:t>.  2014.  Nature Climate Change.  4:880-892.</a:t>
            </a:r>
            <a:endParaRPr lang="en-US" sz="1600" b="1" dirty="0"/>
          </a:p>
        </p:txBody>
      </p:sp>
      <p:pic>
        <p:nvPicPr>
          <p:cNvPr id="6" name="Picture 4" descr="Phytoplankton chlorophyll and winter mixed-layer depth in the subarctic Atlan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1" y="2938865"/>
            <a:ext cx="5781040" cy="3472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120" y="3425388"/>
            <a:ext cx="2117246" cy="369332"/>
          </a:xfrm>
          <a:prstGeom prst="rect">
            <a:avLst/>
          </a:prstGeom>
          <a:noFill/>
        </p:spPr>
        <p:txBody>
          <a:bodyPr wrap="none" rtlCol="0">
            <a:spAutoFit/>
          </a:bodyPr>
          <a:lstStyle/>
          <a:p>
            <a:r>
              <a:rPr lang="en-US" dirty="0" smtClean="0"/>
              <a:t>February chlorophyll</a:t>
            </a:r>
            <a:endParaRPr lang="en-US" dirty="0"/>
          </a:p>
        </p:txBody>
      </p:sp>
      <p:sp>
        <p:nvSpPr>
          <p:cNvPr id="7" name="TextBox 6"/>
          <p:cNvSpPr txBox="1"/>
          <p:nvPr/>
        </p:nvSpPr>
        <p:spPr>
          <a:xfrm>
            <a:off x="43002" y="4717283"/>
            <a:ext cx="2479397" cy="369332"/>
          </a:xfrm>
          <a:prstGeom prst="rect">
            <a:avLst/>
          </a:prstGeom>
          <a:noFill/>
        </p:spPr>
        <p:txBody>
          <a:bodyPr wrap="none" rtlCol="0">
            <a:spAutoFit/>
          </a:bodyPr>
          <a:lstStyle/>
          <a:p>
            <a:r>
              <a:rPr lang="en-US" dirty="0" smtClean="0"/>
              <a:t>Feb depth integrated </a:t>
            </a:r>
            <a:r>
              <a:rPr lang="en-US" dirty="0" err="1" smtClean="0"/>
              <a:t>chl</a:t>
            </a:r>
            <a:endParaRPr lang="en-US" dirty="0"/>
          </a:p>
        </p:txBody>
      </p:sp>
      <p:sp>
        <p:nvSpPr>
          <p:cNvPr id="8" name="TextBox 7"/>
          <p:cNvSpPr txBox="1"/>
          <p:nvPr/>
        </p:nvSpPr>
        <p:spPr>
          <a:xfrm>
            <a:off x="8382000" y="3335734"/>
            <a:ext cx="2761846" cy="369332"/>
          </a:xfrm>
          <a:prstGeom prst="rect">
            <a:avLst/>
          </a:prstGeom>
          <a:noFill/>
        </p:spPr>
        <p:txBody>
          <a:bodyPr wrap="none" rtlCol="0">
            <a:spAutoFit/>
          </a:bodyPr>
          <a:lstStyle/>
          <a:p>
            <a:r>
              <a:rPr lang="en-US" dirty="0" smtClean="0"/>
              <a:t>February mixed layer depth</a:t>
            </a:r>
            <a:endParaRPr lang="en-US" dirty="0"/>
          </a:p>
        </p:txBody>
      </p:sp>
      <p:sp>
        <p:nvSpPr>
          <p:cNvPr id="10" name="TextBox 9"/>
          <p:cNvSpPr txBox="1"/>
          <p:nvPr/>
        </p:nvSpPr>
        <p:spPr>
          <a:xfrm>
            <a:off x="8412480" y="4826000"/>
            <a:ext cx="3124381" cy="369332"/>
          </a:xfrm>
          <a:prstGeom prst="rect">
            <a:avLst/>
          </a:prstGeom>
          <a:noFill/>
        </p:spPr>
        <p:txBody>
          <a:bodyPr wrap="none" rtlCol="0">
            <a:spAutoFit/>
          </a:bodyPr>
          <a:lstStyle/>
          <a:p>
            <a:r>
              <a:rPr lang="en-US" dirty="0" smtClean="0"/>
              <a:t>Bloom climax </a:t>
            </a:r>
            <a:r>
              <a:rPr lang="en-US" dirty="0" err="1" smtClean="0"/>
              <a:t>chl</a:t>
            </a:r>
            <a:r>
              <a:rPr lang="en-US" dirty="0" smtClean="0"/>
              <a:t> concentration</a:t>
            </a:r>
            <a:endParaRPr lang="en-US" dirty="0"/>
          </a:p>
        </p:txBody>
      </p:sp>
    </p:spTree>
    <p:extLst>
      <p:ext uri="{BB962C8B-B14F-4D97-AF65-F5344CB8AC3E}">
        <p14:creationId xmlns:p14="http://schemas.microsoft.com/office/powerpoint/2010/main" val="2739119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55" y="293370"/>
            <a:ext cx="10515600" cy="1325563"/>
          </a:xfrm>
        </p:spPr>
        <p:txBody>
          <a:bodyPr/>
          <a:lstStyle/>
          <a:p>
            <a:pPr algn="ctr"/>
            <a:r>
              <a:rPr lang="en-US" b="1" dirty="0" smtClean="0"/>
              <a:t>Dance of the Phytoplankton</a:t>
            </a:r>
            <a:endParaRPr lang="en-US" b="1" dirty="0"/>
          </a:p>
        </p:txBody>
      </p:sp>
      <p:sp>
        <p:nvSpPr>
          <p:cNvPr id="3" name="Content Placeholder 2"/>
          <p:cNvSpPr>
            <a:spLocks noGrp="1"/>
          </p:cNvSpPr>
          <p:nvPr>
            <p:ph idx="1"/>
          </p:nvPr>
        </p:nvSpPr>
        <p:spPr>
          <a:xfrm>
            <a:off x="533400" y="1476692"/>
            <a:ext cx="10957560" cy="4863148"/>
          </a:xfrm>
        </p:spPr>
        <p:txBody>
          <a:bodyPr>
            <a:normAutofit/>
          </a:bodyPr>
          <a:lstStyle/>
          <a:p>
            <a:r>
              <a:rPr lang="en-US" b="1" dirty="0" smtClean="0"/>
              <a:t>Physical processes can trigger </a:t>
            </a:r>
            <a:r>
              <a:rPr lang="en-US" b="1" dirty="0" smtClean="0">
                <a:solidFill>
                  <a:srgbClr val="FF0000"/>
                </a:solidFill>
              </a:rPr>
              <a:t>blooms</a:t>
            </a:r>
            <a:r>
              <a:rPr lang="en-US" b="1" dirty="0" smtClean="0"/>
              <a:t> even while division rates are decreasing.  This is because changes in division rates are paralleled by proportional changes in </a:t>
            </a:r>
            <a:r>
              <a:rPr lang="en-US" b="1" dirty="0" smtClean="0">
                <a:solidFill>
                  <a:srgbClr val="FF0000"/>
                </a:solidFill>
              </a:rPr>
              <a:t>grazing</a:t>
            </a:r>
            <a:r>
              <a:rPr lang="en-US" b="1" dirty="0" smtClean="0"/>
              <a:t>, </a:t>
            </a:r>
            <a:r>
              <a:rPr lang="en-US" b="1" dirty="0" smtClean="0">
                <a:solidFill>
                  <a:srgbClr val="FF0000"/>
                </a:solidFill>
              </a:rPr>
              <a:t>viral attack </a:t>
            </a:r>
            <a:r>
              <a:rPr lang="en-US" b="1" dirty="0" smtClean="0"/>
              <a:t>and </a:t>
            </a:r>
            <a:r>
              <a:rPr lang="en-US" b="1" dirty="0" smtClean="0">
                <a:solidFill>
                  <a:srgbClr val="FF0000"/>
                </a:solidFill>
              </a:rPr>
              <a:t>other loss rates</a:t>
            </a:r>
            <a:r>
              <a:rPr lang="en-US" b="1" dirty="0" smtClean="0"/>
              <a:t>.  </a:t>
            </a:r>
          </a:p>
          <a:p>
            <a:r>
              <a:rPr lang="en-US" b="1" dirty="0" smtClean="0"/>
              <a:t>This leads to a </a:t>
            </a:r>
            <a:r>
              <a:rPr lang="en-US" b="1" dirty="0" smtClean="0">
                <a:solidFill>
                  <a:srgbClr val="FF0000"/>
                </a:solidFill>
              </a:rPr>
              <a:t>trophic dance </a:t>
            </a:r>
            <a:r>
              <a:rPr lang="en-US" b="1" dirty="0" smtClean="0"/>
              <a:t>between predators and prey which can result in massive blooms.  </a:t>
            </a:r>
          </a:p>
          <a:p>
            <a:r>
              <a:rPr lang="en-US" b="1" dirty="0" smtClean="0"/>
              <a:t>The blooming process may be </a:t>
            </a:r>
          </a:p>
          <a:p>
            <a:pPr marL="0" indent="0">
              <a:buNone/>
            </a:pPr>
            <a:r>
              <a:rPr lang="en-US" b="1" dirty="0" smtClean="0">
                <a:solidFill>
                  <a:srgbClr val="FF0000"/>
                </a:solidFill>
              </a:rPr>
              <a:t>strongly modified by climate </a:t>
            </a:r>
          </a:p>
          <a:p>
            <a:pPr marL="0" indent="0">
              <a:buNone/>
            </a:pPr>
            <a:r>
              <a:rPr lang="en-US" b="1" dirty="0" smtClean="0">
                <a:solidFill>
                  <a:srgbClr val="FF0000"/>
                </a:solidFill>
              </a:rPr>
              <a:t>warming</a:t>
            </a:r>
            <a:r>
              <a:rPr lang="en-US" b="1" dirty="0" smtClean="0"/>
              <a:t> , particularly at higher </a:t>
            </a:r>
          </a:p>
          <a:p>
            <a:pPr marL="0" indent="0">
              <a:buNone/>
            </a:pPr>
            <a:r>
              <a:rPr lang="en-US" b="1" dirty="0" smtClean="0"/>
              <a:t>latitudes.  </a:t>
            </a:r>
            <a:endParaRPr lang="en-US" b="1" dirty="0"/>
          </a:p>
        </p:txBody>
      </p:sp>
      <p:sp>
        <p:nvSpPr>
          <p:cNvPr id="5" name="TextBox 4"/>
          <p:cNvSpPr txBox="1"/>
          <p:nvPr/>
        </p:nvSpPr>
        <p:spPr>
          <a:xfrm>
            <a:off x="1229360" y="6482080"/>
            <a:ext cx="4839595" cy="338554"/>
          </a:xfrm>
          <a:prstGeom prst="rect">
            <a:avLst/>
          </a:prstGeom>
          <a:noFill/>
        </p:spPr>
        <p:txBody>
          <a:bodyPr wrap="none" rtlCol="0">
            <a:spAutoFit/>
          </a:bodyPr>
          <a:lstStyle/>
          <a:p>
            <a:r>
              <a:rPr lang="en-US" sz="1600" b="1" dirty="0" err="1" smtClean="0"/>
              <a:t>Behrenfeld</a:t>
            </a:r>
            <a:r>
              <a:rPr lang="en-US" sz="1600" b="1" dirty="0" smtClean="0"/>
              <a:t>.  2014.  Nature Climate Change.  4:880-892.</a:t>
            </a:r>
            <a:endParaRPr lang="en-US" sz="1600" b="1" dirty="0"/>
          </a:p>
        </p:txBody>
      </p:sp>
      <p:pic>
        <p:nvPicPr>
          <p:cNvPr id="6" name="Picture 2" descr="A decade of variability in subarctic Atlantic phytoplankton concen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376" y="3205529"/>
            <a:ext cx="6859623" cy="32054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7520" y="6466691"/>
            <a:ext cx="5597756" cy="369332"/>
          </a:xfrm>
          <a:prstGeom prst="rect">
            <a:avLst/>
          </a:prstGeom>
          <a:noFill/>
        </p:spPr>
        <p:txBody>
          <a:bodyPr wrap="square" rtlCol="0">
            <a:spAutoFit/>
          </a:bodyPr>
          <a:lstStyle/>
          <a:p>
            <a:r>
              <a:rPr lang="en-US" dirty="0" smtClean="0"/>
              <a:t>Green- bloom; Blue: Relative change in division rates</a:t>
            </a:r>
            <a:endParaRPr lang="en-US" dirty="0"/>
          </a:p>
        </p:txBody>
      </p:sp>
    </p:spTree>
    <p:extLst>
      <p:ext uri="{BB962C8B-B14F-4D97-AF65-F5344CB8AC3E}">
        <p14:creationId xmlns:p14="http://schemas.microsoft.com/office/powerpoint/2010/main" val="3091212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83"/>
            <a:ext cx="10515600" cy="1325563"/>
          </a:xfrm>
        </p:spPr>
        <p:txBody>
          <a:bodyPr>
            <a:normAutofit/>
          </a:bodyPr>
          <a:lstStyle/>
          <a:p>
            <a:pPr algn="ctr"/>
            <a:r>
              <a:rPr lang="en-US" sz="4800" b="1" dirty="0"/>
              <a:t>Changes in phytoplankton communities</a:t>
            </a:r>
            <a:endParaRPr lang="en-US" sz="4800" dirty="0"/>
          </a:p>
        </p:txBody>
      </p:sp>
      <p:sp>
        <p:nvSpPr>
          <p:cNvPr id="3" name="Content Placeholder 2"/>
          <p:cNvSpPr>
            <a:spLocks noGrp="1"/>
          </p:cNvSpPr>
          <p:nvPr>
            <p:ph idx="1"/>
          </p:nvPr>
        </p:nvSpPr>
        <p:spPr>
          <a:xfrm>
            <a:off x="838200" y="1402915"/>
            <a:ext cx="10515600" cy="5574082"/>
          </a:xfrm>
        </p:spPr>
        <p:txBody>
          <a:bodyPr>
            <a:normAutofit/>
          </a:bodyPr>
          <a:lstStyle/>
          <a:p>
            <a:r>
              <a:rPr lang="en-US" sz="4000" b="1" dirty="0"/>
              <a:t>The timing and magnitude of </a:t>
            </a:r>
            <a:r>
              <a:rPr lang="en-US" sz="4000" b="1" dirty="0">
                <a:solidFill>
                  <a:srgbClr val="FF0000"/>
                </a:solidFill>
              </a:rPr>
              <a:t>seasonal blooms </a:t>
            </a:r>
            <a:r>
              <a:rPr lang="en-US" sz="4000" b="1" dirty="0"/>
              <a:t>are shifting in response to climate changes </a:t>
            </a:r>
            <a:r>
              <a:rPr lang="en-US" sz="2400" b="1" dirty="0"/>
              <a:t>(Edwards and Richardson. 2004.  Nature 430:881-884)</a:t>
            </a:r>
          </a:p>
          <a:p>
            <a:r>
              <a:rPr lang="en-US" sz="4000" b="1" dirty="0" err="1">
                <a:solidFill>
                  <a:srgbClr val="FF0000"/>
                </a:solidFill>
              </a:rPr>
              <a:t>Dinoflagellates</a:t>
            </a:r>
            <a:r>
              <a:rPr lang="en-US" sz="4000" b="1" dirty="0">
                <a:solidFill>
                  <a:srgbClr val="FF0000"/>
                </a:solidFill>
              </a:rPr>
              <a:t> </a:t>
            </a:r>
            <a:r>
              <a:rPr lang="en-US" sz="4000" b="1" dirty="0"/>
              <a:t>(</a:t>
            </a:r>
            <a:r>
              <a:rPr lang="en-US" sz="4000" b="1" dirty="0" smtClean="0"/>
              <a:t>eutrophic regions) </a:t>
            </a:r>
            <a:r>
              <a:rPr lang="en-US" sz="4000" b="1" dirty="0"/>
              <a:t>and </a:t>
            </a:r>
            <a:r>
              <a:rPr lang="en-US" sz="4000" b="1" dirty="0">
                <a:solidFill>
                  <a:srgbClr val="FF0000"/>
                </a:solidFill>
              </a:rPr>
              <a:t>flagellates</a:t>
            </a:r>
            <a:r>
              <a:rPr lang="en-US" sz="4000" b="1" dirty="0"/>
              <a:t> (</a:t>
            </a:r>
            <a:r>
              <a:rPr lang="en-US" sz="4000" b="1" dirty="0" smtClean="0"/>
              <a:t>oligotrophic regions) </a:t>
            </a:r>
            <a:r>
              <a:rPr lang="en-US" sz="4000" b="1" dirty="0"/>
              <a:t>are favored under reduced mixing conditions and </a:t>
            </a:r>
            <a:r>
              <a:rPr lang="en-US" sz="4000" b="1" dirty="0">
                <a:solidFill>
                  <a:srgbClr val="FF0000"/>
                </a:solidFill>
              </a:rPr>
              <a:t>diatoms</a:t>
            </a:r>
            <a:r>
              <a:rPr lang="en-US" sz="4000" b="1" dirty="0"/>
              <a:t> under stronger </a:t>
            </a:r>
            <a:r>
              <a:rPr lang="en-US" sz="4000" b="1" dirty="0" smtClean="0"/>
              <a:t>mixing</a:t>
            </a:r>
          </a:p>
          <a:p>
            <a:pPr marL="0" indent="0">
              <a:buNone/>
            </a:pPr>
            <a:endParaRPr lang="en-US" sz="3200" dirty="0"/>
          </a:p>
          <a:p>
            <a:endParaRPr lang="en-US" dirty="0"/>
          </a:p>
        </p:txBody>
      </p:sp>
    </p:spTree>
    <p:extLst>
      <p:ext uri="{BB962C8B-B14F-4D97-AF65-F5344CB8AC3E}">
        <p14:creationId xmlns:p14="http://schemas.microsoft.com/office/powerpoint/2010/main" val="26519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83"/>
            <a:ext cx="10515600" cy="1325563"/>
          </a:xfrm>
        </p:spPr>
        <p:txBody>
          <a:bodyPr>
            <a:normAutofit/>
          </a:bodyPr>
          <a:lstStyle/>
          <a:p>
            <a:pPr algn="ctr"/>
            <a:r>
              <a:rPr lang="en-US" sz="4800" b="1" dirty="0"/>
              <a:t>Changes in phytoplankton communities</a:t>
            </a:r>
            <a:endParaRPr lang="en-US" sz="4800" dirty="0"/>
          </a:p>
        </p:txBody>
      </p:sp>
      <p:sp>
        <p:nvSpPr>
          <p:cNvPr id="3" name="Content Placeholder 2"/>
          <p:cNvSpPr>
            <a:spLocks noGrp="1"/>
          </p:cNvSpPr>
          <p:nvPr>
            <p:ph idx="1"/>
          </p:nvPr>
        </p:nvSpPr>
        <p:spPr>
          <a:xfrm>
            <a:off x="838200" y="1402915"/>
            <a:ext cx="10515600" cy="5574082"/>
          </a:xfrm>
        </p:spPr>
        <p:txBody>
          <a:bodyPr>
            <a:normAutofit/>
          </a:bodyPr>
          <a:lstStyle/>
          <a:p>
            <a:r>
              <a:rPr lang="en-US" sz="4000" b="1" dirty="0" smtClean="0">
                <a:solidFill>
                  <a:srgbClr val="FF0000"/>
                </a:solidFill>
              </a:rPr>
              <a:t>Cyanobacteria </a:t>
            </a:r>
            <a:r>
              <a:rPr lang="en-US" sz="4000" b="1" dirty="0"/>
              <a:t>have a competitive advantage over other taxa in warmer, eutrophic conditions.  They have higher µ</a:t>
            </a:r>
            <a:r>
              <a:rPr lang="en-US" sz="4000" b="1" baseline="-25000" dirty="0"/>
              <a:t>max</a:t>
            </a:r>
            <a:r>
              <a:rPr lang="en-US" sz="4000" b="1" dirty="0"/>
              <a:t> than </a:t>
            </a:r>
            <a:r>
              <a:rPr lang="en-US" sz="4000" b="1" dirty="0">
                <a:solidFill>
                  <a:srgbClr val="FF0000"/>
                </a:solidFill>
              </a:rPr>
              <a:t>diatoms</a:t>
            </a:r>
            <a:r>
              <a:rPr lang="en-US" sz="4000" b="1" dirty="0"/>
              <a:t> and </a:t>
            </a:r>
            <a:r>
              <a:rPr lang="en-US" sz="4000" b="1" dirty="0">
                <a:solidFill>
                  <a:srgbClr val="FF0000"/>
                </a:solidFill>
              </a:rPr>
              <a:t>green algae </a:t>
            </a:r>
            <a:r>
              <a:rPr lang="en-US" sz="4000" b="1" dirty="0"/>
              <a:t>at T above 25ᵒ.  </a:t>
            </a:r>
            <a:r>
              <a:rPr lang="en-US" sz="2400" b="1" dirty="0"/>
              <a:t>(</a:t>
            </a:r>
            <a:r>
              <a:rPr lang="en-US" sz="2400" b="1" dirty="0" err="1"/>
              <a:t>Jöhnk</a:t>
            </a:r>
            <a:r>
              <a:rPr lang="en-US" sz="2400" b="1" dirty="0"/>
              <a:t> at al. 2008.  Global Change Biol. 14:412-495</a:t>
            </a:r>
            <a:r>
              <a:rPr lang="en-US" sz="2400" b="1" dirty="0" smtClean="0"/>
              <a:t>)</a:t>
            </a:r>
          </a:p>
          <a:p>
            <a:r>
              <a:rPr lang="en-US" sz="4000" b="1" dirty="0" smtClean="0"/>
              <a:t>There are increases in </a:t>
            </a:r>
            <a:r>
              <a:rPr lang="en-US" sz="4000" b="1" dirty="0" smtClean="0">
                <a:solidFill>
                  <a:srgbClr val="FF0000"/>
                </a:solidFill>
              </a:rPr>
              <a:t>harmful algal blooms </a:t>
            </a:r>
            <a:r>
              <a:rPr lang="en-US" sz="4000" b="1" dirty="0" smtClean="0"/>
              <a:t>under warmer, eutrophic conditions.  </a:t>
            </a:r>
            <a:r>
              <a:rPr lang="en-US" sz="2400" b="1" dirty="0" smtClean="0"/>
              <a:t>(EPA 820-S-13-001)</a:t>
            </a:r>
            <a:endParaRPr lang="en-US" sz="2400" b="1" dirty="0"/>
          </a:p>
          <a:p>
            <a:endParaRPr lang="en-US" sz="3200" dirty="0"/>
          </a:p>
          <a:p>
            <a:endParaRPr lang="en-US" dirty="0"/>
          </a:p>
        </p:txBody>
      </p:sp>
    </p:spTree>
    <p:extLst>
      <p:ext uri="{BB962C8B-B14F-4D97-AF65-F5344CB8AC3E}">
        <p14:creationId xmlns:p14="http://schemas.microsoft.com/office/powerpoint/2010/main" val="32519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60" y="192405"/>
            <a:ext cx="10515600" cy="874395"/>
          </a:xfrm>
        </p:spPr>
        <p:txBody>
          <a:bodyPr>
            <a:normAutofit/>
          </a:bodyPr>
          <a:lstStyle/>
          <a:p>
            <a:pPr algn="ctr"/>
            <a:r>
              <a:rPr lang="en-US" sz="4800" b="1" dirty="0" smtClean="0"/>
              <a:t>Changes in phytoplankton communities</a:t>
            </a:r>
            <a:endParaRPr lang="en-US" sz="4800" b="1" dirty="0"/>
          </a:p>
        </p:txBody>
      </p:sp>
      <p:sp>
        <p:nvSpPr>
          <p:cNvPr id="3" name="Content Placeholder 2"/>
          <p:cNvSpPr>
            <a:spLocks noGrp="1"/>
          </p:cNvSpPr>
          <p:nvPr>
            <p:ph idx="1"/>
          </p:nvPr>
        </p:nvSpPr>
        <p:spPr>
          <a:xfrm>
            <a:off x="388307" y="1026160"/>
            <a:ext cx="10889293" cy="5994400"/>
          </a:xfrm>
        </p:spPr>
        <p:txBody>
          <a:bodyPr>
            <a:normAutofit/>
          </a:bodyPr>
          <a:lstStyle/>
          <a:p>
            <a:r>
              <a:rPr lang="en-US" sz="4000" b="1" dirty="0" smtClean="0"/>
              <a:t>Under reduced mixing conditions </a:t>
            </a:r>
            <a:r>
              <a:rPr lang="en-US" sz="4000" b="1" dirty="0" smtClean="0">
                <a:solidFill>
                  <a:srgbClr val="FF0000"/>
                </a:solidFill>
              </a:rPr>
              <a:t>small cells</a:t>
            </a:r>
            <a:r>
              <a:rPr lang="en-US" sz="4000" b="1" dirty="0" smtClean="0"/>
              <a:t> have high S/V,  lower sinking rates and higher growth rates </a:t>
            </a:r>
            <a:r>
              <a:rPr lang="en-US" sz="2400" b="1" dirty="0" smtClean="0"/>
              <a:t>(</a:t>
            </a:r>
            <a:r>
              <a:rPr lang="en-US" sz="2400" b="1" dirty="0" err="1" smtClean="0"/>
              <a:t>Litchman</a:t>
            </a:r>
            <a:r>
              <a:rPr lang="en-US" sz="2400" b="1" dirty="0" smtClean="0"/>
              <a:t> et al. 2007 Ecol. Letters 10:1170-1181)</a:t>
            </a:r>
          </a:p>
          <a:p>
            <a:r>
              <a:rPr lang="en-US" sz="4000" b="1" dirty="0"/>
              <a:t>A shift to small-sized cells will result in lower export which has positive feedbacks on the climate system.  Blooms of </a:t>
            </a:r>
            <a:r>
              <a:rPr lang="en-US" sz="4000" b="1" dirty="0">
                <a:solidFill>
                  <a:srgbClr val="FF0000"/>
                </a:solidFill>
              </a:rPr>
              <a:t>cyanobacteria</a:t>
            </a:r>
            <a:r>
              <a:rPr lang="en-US" sz="4000" b="1" dirty="0"/>
              <a:t> and </a:t>
            </a:r>
            <a:r>
              <a:rPr lang="en-US" sz="4000" b="1" dirty="0" err="1">
                <a:solidFill>
                  <a:srgbClr val="FF0000"/>
                </a:solidFill>
              </a:rPr>
              <a:t>dinoflagellates</a:t>
            </a:r>
            <a:r>
              <a:rPr lang="en-US" sz="4000" b="1" dirty="0"/>
              <a:t> have large ecosystem impacts on trophic transfer, water quality and fish </a:t>
            </a:r>
            <a:r>
              <a:rPr lang="en-US" sz="4000" b="1" dirty="0" smtClean="0"/>
              <a:t>production</a:t>
            </a:r>
          </a:p>
        </p:txBody>
      </p:sp>
    </p:spTree>
    <p:extLst>
      <p:ext uri="{BB962C8B-B14F-4D97-AF65-F5344CB8AC3E}">
        <p14:creationId xmlns:p14="http://schemas.microsoft.com/office/powerpoint/2010/main" val="7665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60" y="192405"/>
            <a:ext cx="10515600" cy="874395"/>
          </a:xfrm>
        </p:spPr>
        <p:txBody>
          <a:bodyPr>
            <a:normAutofit/>
          </a:bodyPr>
          <a:lstStyle/>
          <a:p>
            <a:pPr algn="ctr"/>
            <a:r>
              <a:rPr lang="en-US" sz="4800" b="1" dirty="0" smtClean="0"/>
              <a:t>Changes in phytoplankton communities</a:t>
            </a:r>
            <a:endParaRPr lang="en-US" sz="4800" b="1" dirty="0"/>
          </a:p>
        </p:txBody>
      </p:sp>
      <p:sp>
        <p:nvSpPr>
          <p:cNvPr id="3" name="Content Placeholder 2"/>
          <p:cNvSpPr>
            <a:spLocks noGrp="1"/>
          </p:cNvSpPr>
          <p:nvPr>
            <p:ph idx="1"/>
          </p:nvPr>
        </p:nvSpPr>
        <p:spPr>
          <a:xfrm>
            <a:off x="388307" y="1026160"/>
            <a:ext cx="11235845" cy="5994400"/>
          </a:xfrm>
        </p:spPr>
        <p:txBody>
          <a:bodyPr>
            <a:normAutofit/>
          </a:bodyPr>
          <a:lstStyle/>
          <a:p>
            <a:r>
              <a:rPr lang="en-US" sz="4000" b="1" dirty="0" smtClean="0"/>
              <a:t>On geological times scales, marine </a:t>
            </a:r>
            <a:r>
              <a:rPr lang="en-US" sz="4000" b="1" dirty="0" smtClean="0">
                <a:solidFill>
                  <a:srgbClr val="FF0000"/>
                </a:solidFill>
              </a:rPr>
              <a:t>diatom</a:t>
            </a:r>
            <a:r>
              <a:rPr lang="en-US" sz="4000" b="1" dirty="0" smtClean="0"/>
              <a:t> size structure and diversity shifted toward smaller size under warming temperature conditions </a:t>
            </a:r>
            <a:r>
              <a:rPr lang="en-US" sz="2400" b="1" dirty="0" smtClean="0"/>
              <a:t>(</a:t>
            </a:r>
            <a:r>
              <a:rPr lang="en-US" sz="2400" b="1" dirty="0" err="1" smtClean="0"/>
              <a:t>Finkel</a:t>
            </a:r>
            <a:r>
              <a:rPr lang="en-US" sz="2400" b="1" dirty="0" smtClean="0"/>
              <a:t> et al. 2005. PNAS </a:t>
            </a:r>
            <a:r>
              <a:rPr lang="en-US" sz="2400" b="1" dirty="0" err="1" smtClean="0"/>
              <a:t>doi</a:t>
            </a:r>
            <a:r>
              <a:rPr lang="en-US" sz="2400" b="1" dirty="0" smtClean="0"/>
              <a:t>: 10.1073/PNAS.0709381104).  </a:t>
            </a:r>
          </a:p>
          <a:p>
            <a:r>
              <a:rPr lang="en-US" sz="4000" b="1" dirty="0" smtClean="0"/>
              <a:t>In high latitude lakes, there has been an expansion of pelagic, small </a:t>
            </a:r>
            <a:r>
              <a:rPr lang="en-US" sz="4000" b="1" dirty="0" smtClean="0">
                <a:solidFill>
                  <a:srgbClr val="FF0000"/>
                </a:solidFill>
              </a:rPr>
              <a:t>diatom</a:t>
            </a:r>
            <a:r>
              <a:rPr lang="en-US" sz="4000" b="1" dirty="0" smtClean="0"/>
              <a:t> species in recent decades probably due to a longer ice-free season and increased stratification.  </a:t>
            </a:r>
            <a:r>
              <a:rPr lang="en-US" sz="2400" b="1" dirty="0" smtClean="0"/>
              <a:t>(</a:t>
            </a:r>
            <a:r>
              <a:rPr lang="en-US" sz="2400" b="1" dirty="0" err="1" smtClean="0"/>
              <a:t>Smol</a:t>
            </a:r>
            <a:r>
              <a:rPr lang="en-US" sz="2400" b="1" dirty="0" smtClean="0"/>
              <a:t> et al. 2005. PNAS 102:4397-4402; </a:t>
            </a:r>
            <a:r>
              <a:rPr lang="en-US" sz="2400" b="1" dirty="0" err="1" smtClean="0"/>
              <a:t>Rühland</a:t>
            </a:r>
            <a:r>
              <a:rPr lang="en-US" sz="2400" b="1" dirty="0" smtClean="0"/>
              <a:t> et al. 2008. Global Change Biol. 14: </a:t>
            </a:r>
            <a:r>
              <a:rPr lang="en-US" sz="2400" b="1" dirty="0" err="1" smtClean="0"/>
              <a:t>doi</a:t>
            </a:r>
            <a:r>
              <a:rPr lang="en-US" sz="2400" b="1" dirty="0" smtClean="0"/>
              <a:t>: 10.1111/j.1365-2486.2006.01670)</a:t>
            </a:r>
          </a:p>
        </p:txBody>
      </p:sp>
    </p:spTree>
    <p:extLst>
      <p:ext uri="{BB962C8B-B14F-4D97-AF65-F5344CB8AC3E}">
        <p14:creationId xmlns:p14="http://schemas.microsoft.com/office/powerpoint/2010/main" val="20774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 y="365125"/>
            <a:ext cx="11866880" cy="1325563"/>
          </a:xfrm>
        </p:spPr>
        <p:txBody>
          <a:bodyPr>
            <a:normAutofit/>
          </a:bodyPr>
          <a:lstStyle/>
          <a:p>
            <a:r>
              <a:rPr lang="en-US" sz="4000" b="1" dirty="0" smtClean="0"/>
              <a:t>My personal journey to awareness of climate impacts</a:t>
            </a:r>
            <a:endParaRPr lang="en-US" sz="4000" b="1" dirty="0"/>
          </a:p>
        </p:txBody>
      </p:sp>
      <p:sp>
        <p:nvSpPr>
          <p:cNvPr id="3" name="Content Placeholder 2"/>
          <p:cNvSpPr>
            <a:spLocks noGrp="1"/>
          </p:cNvSpPr>
          <p:nvPr>
            <p:ph idx="1"/>
          </p:nvPr>
        </p:nvSpPr>
        <p:spPr>
          <a:xfrm>
            <a:off x="325120" y="1602104"/>
            <a:ext cx="10927080" cy="5255896"/>
          </a:xfrm>
        </p:spPr>
        <p:txBody>
          <a:bodyPr>
            <a:normAutofit/>
          </a:bodyPr>
          <a:lstStyle/>
          <a:p>
            <a:r>
              <a:rPr lang="en-US" b="1" dirty="0" smtClean="0"/>
              <a:t>Early interest in affects of temperature on growth rates and nutrient utilization of algae, especially diatoms  </a:t>
            </a:r>
            <a:r>
              <a:rPr lang="en-US" sz="2400" dirty="0" smtClean="0"/>
              <a:t>(</a:t>
            </a:r>
            <a:r>
              <a:rPr lang="en-US" sz="2400" dirty="0" err="1" smtClean="0"/>
              <a:t>Mechling</a:t>
            </a:r>
            <a:r>
              <a:rPr lang="en-US" sz="2400" dirty="0" smtClean="0"/>
              <a:t> and </a:t>
            </a:r>
            <a:r>
              <a:rPr lang="en-US" sz="2400" dirty="0" err="1" smtClean="0"/>
              <a:t>Kilham</a:t>
            </a:r>
            <a:r>
              <a:rPr lang="en-US" sz="2400" dirty="0"/>
              <a:t>. 1982. </a:t>
            </a:r>
            <a:r>
              <a:rPr lang="en-US" sz="2400" dirty="0" smtClean="0"/>
              <a:t>J.  </a:t>
            </a:r>
            <a:r>
              <a:rPr lang="en-US" sz="2400" dirty="0" err="1" smtClean="0"/>
              <a:t>Phycol</a:t>
            </a:r>
            <a:r>
              <a:rPr lang="en-US" sz="2400" dirty="0" smtClean="0"/>
              <a:t>. </a:t>
            </a:r>
            <a:r>
              <a:rPr lang="en-US" sz="2400" dirty="0"/>
              <a:t>18:  </a:t>
            </a:r>
            <a:r>
              <a:rPr lang="en-US" sz="2400" dirty="0" smtClean="0"/>
              <a:t>199-205; van </a:t>
            </a:r>
            <a:r>
              <a:rPr lang="en-US" sz="2400" dirty="0" err="1" smtClean="0"/>
              <a:t>Donk</a:t>
            </a:r>
            <a:r>
              <a:rPr lang="en-US" sz="2400" dirty="0" smtClean="0"/>
              <a:t> and </a:t>
            </a:r>
            <a:r>
              <a:rPr lang="en-US" sz="2400" dirty="0" err="1" smtClean="0"/>
              <a:t>Kilham</a:t>
            </a:r>
            <a:r>
              <a:rPr lang="en-US" sz="2400" dirty="0"/>
              <a:t>.  1990. </a:t>
            </a:r>
            <a:r>
              <a:rPr lang="en-US" sz="2400" dirty="0" smtClean="0"/>
              <a:t>J. </a:t>
            </a:r>
            <a:r>
              <a:rPr lang="en-US" sz="2400" dirty="0" err="1" smtClean="0"/>
              <a:t>Phycol</a:t>
            </a:r>
            <a:r>
              <a:rPr lang="en-US" sz="2400" dirty="0" smtClean="0"/>
              <a:t>. </a:t>
            </a:r>
            <a:r>
              <a:rPr lang="en-US" sz="2400" dirty="0"/>
              <a:t>26:  40-50</a:t>
            </a:r>
            <a:r>
              <a:rPr lang="en-US" sz="2400" dirty="0" smtClean="0"/>
              <a:t>.)</a:t>
            </a:r>
          </a:p>
          <a:p>
            <a:endParaRPr lang="en-US" sz="2400" b="1" dirty="0"/>
          </a:p>
          <a:p>
            <a:r>
              <a:rPr lang="en-US" b="1" dirty="0" smtClean="0"/>
              <a:t>Natural phytoplankton community experiments along </a:t>
            </a:r>
            <a:r>
              <a:rPr lang="en-US" b="1" dirty="0" err="1" smtClean="0"/>
              <a:t>Si:P</a:t>
            </a:r>
            <a:r>
              <a:rPr lang="en-US" b="1" dirty="0" smtClean="0"/>
              <a:t> ratio gradients at two temperatures showed communities dominated over a wider range by diatoms at 9ᵒC and more by green algae at 15ᵒC </a:t>
            </a:r>
            <a:r>
              <a:rPr lang="en-US" sz="2400" dirty="0" smtClean="0"/>
              <a:t>(</a:t>
            </a:r>
            <a:r>
              <a:rPr lang="en-US" sz="2400" dirty="0" err="1" smtClean="0"/>
              <a:t>Tilman</a:t>
            </a:r>
            <a:r>
              <a:rPr lang="en-US" sz="2400" dirty="0" smtClean="0"/>
              <a:t>, </a:t>
            </a:r>
            <a:r>
              <a:rPr lang="en-US" sz="2400" dirty="0" err="1" smtClean="0"/>
              <a:t>Kiesling</a:t>
            </a:r>
            <a:r>
              <a:rPr lang="en-US" sz="2400" dirty="0" smtClean="0"/>
              <a:t>, Sterner</a:t>
            </a:r>
            <a:r>
              <a:rPr lang="en-US" sz="2400" dirty="0"/>
              <a:t>, </a:t>
            </a:r>
            <a:r>
              <a:rPr lang="en-US" sz="2400" dirty="0" err="1" smtClean="0"/>
              <a:t>Kilham</a:t>
            </a:r>
            <a:r>
              <a:rPr lang="en-US" sz="2400" dirty="0"/>
              <a:t>, </a:t>
            </a:r>
            <a:r>
              <a:rPr lang="en-US" sz="2400" dirty="0" smtClean="0"/>
              <a:t>and </a:t>
            </a:r>
            <a:r>
              <a:rPr lang="en-US" sz="2400" dirty="0"/>
              <a:t>Johnson. </a:t>
            </a:r>
            <a:r>
              <a:rPr lang="en-US" sz="2400" dirty="0" smtClean="0"/>
              <a:t>1986. Arch</a:t>
            </a:r>
            <a:r>
              <a:rPr lang="en-US" sz="2400" dirty="0"/>
              <a:t>. </a:t>
            </a:r>
            <a:r>
              <a:rPr lang="en-US" sz="2400" dirty="0" smtClean="0"/>
              <a:t>Hydrobiol.106</a:t>
            </a:r>
            <a:r>
              <a:rPr lang="en-US" sz="2400" dirty="0"/>
              <a:t>:  473-485</a:t>
            </a:r>
            <a:r>
              <a:rPr lang="en-US" sz="2400" dirty="0" smtClean="0"/>
              <a:t>.)</a:t>
            </a:r>
            <a:endParaRPr lang="en-US" sz="2400" dirty="0"/>
          </a:p>
          <a:p>
            <a:endParaRPr lang="en-US" b="1" dirty="0" smtClean="0"/>
          </a:p>
          <a:p>
            <a:r>
              <a:rPr lang="en-US" b="1" dirty="0" smtClean="0"/>
              <a:t>Research on phytoplankton in the large lakes of the Greater Yellowstone Ecosystem (GYE) with Edward </a:t>
            </a:r>
            <a:r>
              <a:rPr lang="en-US" b="1" dirty="0" err="1" smtClean="0"/>
              <a:t>Theriot</a:t>
            </a:r>
            <a:r>
              <a:rPr lang="en-US" b="1" dirty="0" smtClean="0"/>
              <a:t> and Sebastian </a:t>
            </a:r>
            <a:r>
              <a:rPr lang="en-US" b="1" dirty="0" err="1" smtClean="0"/>
              <a:t>Interlandi</a:t>
            </a:r>
            <a:endParaRPr lang="en-US" b="1" dirty="0"/>
          </a:p>
        </p:txBody>
      </p:sp>
    </p:spTree>
    <p:extLst>
      <p:ext uri="{BB962C8B-B14F-4D97-AF65-F5344CB8AC3E}">
        <p14:creationId xmlns:p14="http://schemas.microsoft.com/office/powerpoint/2010/main" val="42244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14" y="76200"/>
            <a:ext cx="58562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Text Box 3"/>
          <p:cNvSpPr txBox="1">
            <a:spLocks noChangeArrowheads="1"/>
          </p:cNvSpPr>
          <p:nvPr/>
        </p:nvSpPr>
        <p:spPr bwMode="auto">
          <a:xfrm>
            <a:off x="1752600" y="152400"/>
            <a:ext cx="2362200" cy="369888"/>
          </a:xfrm>
          <a:prstGeom prst="rect">
            <a:avLst/>
          </a:prstGeom>
          <a:noFill/>
          <a:ln w="49276">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solidFill>
                  <a:srgbClr val="000000"/>
                </a:solidFill>
                <a:latin typeface="Arial" charset="0"/>
                <a:cs typeface="Arial" charset="0"/>
              </a:rPr>
              <a:t>Cooler temperatures</a:t>
            </a:r>
            <a:endParaRPr lang="en-CA" altLang="en-US" sz="1800">
              <a:solidFill>
                <a:srgbClr val="000000"/>
              </a:solidFill>
              <a:latin typeface="Arial" charset="0"/>
              <a:cs typeface="Arial" charset="0"/>
            </a:endParaRPr>
          </a:p>
        </p:txBody>
      </p:sp>
      <p:sp>
        <p:nvSpPr>
          <p:cNvPr id="155652" name="Text Box 4"/>
          <p:cNvSpPr txBox="1">
            <a:spLocks noChangeArrowheads="1"/>
          </p:cNvSpPr>
          <p:nvPr/>
        </p:nvSpPr>
        <p:spPr bwMode="auto">
          <a:xfrm>
            <a:off x="1752600" y="6248400"/>
            <a:ext cx="2590800" cy="369888"/>
          </a:xfrm>
          <a:prstGeom prst="rect">
            <a:avLst/>
          </a:prstGeom>
          <a:noFill/>
          <a:ln w="49276">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solidFill>
                  <a:srgbClr val="000000"/>
                </a:solidFill>
                <a:latin typeface="Arial" charset="0"/>
                <a:cs typeface="Arial" charset="0"/>
              </a:rPr>
              <a:t>Warmer Temperatures</a:t>
            </a:r>
            <a:endParaRPr lang="en-CA" altLang="en-US" sz="1800">
              <a:solidFill>
                <a:srgbClr val="000000"/>
              </a:solidFill>
              <a:latin typeface="Arial" charset="0"/>
              <a:cs typeface="Arial" charset="0"/>
            </a:endParaRPr>
          </a:p>
        </p:txBody>
      </p:sp>
      <p:sp>
        <p:nvSpPr>
          <p:cNvPr id="155653" name="AutoShape 5"/>
          <p:cNvSpPr>
            <a:spLocks noChangeArrowheads="1"/>
          </p:cNvSpPr>
          <p:nvPr/>
        </p:nvSpPr>
        <p:spPr bwMode="auto">
          <a:xfrm rot="10800000">
            <a:off x="2514600" y="762000"/>
            <a:ext cx="533400" cy="5372100"/>
          </a:xfrm>
          <a:prstGeom prst="upArrow">
            <a:avLst>
              <a:gd name="adj1" fmla="val 50000"/>
              <a:gd name="adj2" fmla="val 251786"/>
            </a:avLst>
          </a:prstGeom>
          <a:gradFill rotWithShape="0">
            <a:gsLst>
              <a:gs pos="0">
                <a:srgbClr val="FFFFFF"/>
              </a:gs>
              <a:gs pos="100000">
                <a:srgbClr val="FF3300"/>
              </a:gs>
            </a:gsLst>
            <a:lin ang="5400000" scaled="1"/>
          </a:gradFill>
          <a:ln w="49276">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CA" altLang="en-US" sz="3200">
              <a:solidFill>
                <a:srgbClr val="FFFF00"/>
              </a:solidFill>
              <a:cs typeface="Arial" charset="0"/>
            </a:endParaRPr>
          </a:p>
        </p:txBody>
      </p:sp>
      <p:sp>
        <p:nvSpPr>
          <p:cNvPr id="155654" name="Text Box 6"/>
          <p:cNvSpPr txBox="1">
            <a:spLocks noChangeArrowheads="1"/>
          </p:cNvSpPr>
          <p:nvPr/>
        </p:nvSpPr>
        <p:spPr bwMode="auto">
          <a:xfrm>
            <a:off x="6765926" y="6477001"/>
            <a:ext cx="227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00"/>
                </a:solidFill>
                <a:latin typeface="Arial" charset="0"/>
                <a:cs typeface="Arial" charset="0"/>
              </a:rPr>
              <a:t>(Smol 1983, 1988)</a:t>
            </a:r>
          </a:p>
        </p:txBody>
      </p:sp>
    </p:spTree>
    <p:extLst>
      <p:ext uri="{BB962C8B-B14F-4D97-AF65-F5344CB8AC3E}">
        <p14:creationId xmlns:p14="http://schemas.microsoft.com/office/powerpoint/2010/main" val="3682531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3" descr="diversity_model"/>
          <p:cNvPicPr>
            <a:picLocks noChangeAspect="1" noChangeArrowheads="1"/>
          </p:cNvPicPr>
          <p:nvPr/>
        </p:nvPicPr>
        <p:blipFill>
          <a:blip r:embed="rId3">
            <a:lum bright="-22000" contrast="28000"/>
            <a:extLst>
              <a:ext uri="{28A0092B-C50C-407E-A947-70E740481C1C}">
                <a14:useLocalDpi xmlns:a14="http://schemas.microsoft.com/office/drawing/2010/main" val="0"/>
              </a:ext>
            </a:extLst>
          </a:blip>
          <a:srcRect/>
          <a:stretch>
            <a:fillRect/>
          </a:stretch>
        </p:blipFill>
        <p:spPr bwMode="auto">
          <a:xfrm>
            <a:off x="1570038" y="304800"/>
            <a:ext cx="8990012"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Box 4"/>
          <p:cNvSpPr txBox="1">
            <a:spLocks noChangeArrowheads="1"/>
          </p:cNvSpPr>
          <p:nvPr/>
        </p:nvSpPr>
        <p:spPr bwMode="auto">
          <a:xfrm>
            <a:off x="6629400" y="6288088"/>
            <a:ext cx="739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2400">
                <a:solidFill>
                  <a:srgbClr val="000000"/>
                </a:solidFill>
                <a:cs typeface="Arial" charset="0"/>
              </a:rPr>
              <a:t>Douglas and Smol (2010)</a:t>
            </a:r>
          </a:p>
        </p:txBody>
      </p:sp>
      <p:pic>
        <p:nvPicPr>
          <p:cNvPr id="6" name="Picture 7" descr="CH_Fragilaria"/>
          <p:cNvPicPr>
            <a:picLocks noGrp="1" noChangeAspect="1" noChangeArrowheads="1"/>
          </p:cNvPicPr>
          <p:nvPr>
            <p:ph sz="quarter" idx="4294967295"/>
          </p:nvPr>
        </p:nvPicPr>
        <p:blipFill>
          <a:blip r:embed="rId4">
            <a:lum bright="-6000"/>
            <a:extLst>
              <a:ext uri="{28A0092B-C50C-407E-A947-70E740481C1C}">
                <a14:useLocalDpi xmlns:a14="http://schemas.microsoft.com/office/drawing/2010/main" val="0"/>
              </a:ext>
            </a:extLst>
          </a:blip>
          <a:srcRect/>
          <a:stretch>
            <a:fillRect/>
          </a:stretch>
        </p:blipFill>
        <p:spPr>
          <a:xfrm>
            <a:off x="1928814" y="939801"/>
            <a:ext cx="2566987" cy="1704975"/>
          </a:xfrm>
        </p:spPr>
      </p:pic>
      <p:pic>
        <p:nvPicPr>
          <p:cNvPr id="7" name="Content Placeholder 6" descr="CH_diversity"/>
          <p:cNvPicPr>
            <a:picLocks noGrp="1" noChangeAspect="1" noChangeArrowheads="1"/>
          </p:cNvPicPr>
          <p:nvPr>
            <p:ph sz="quarter" idx="4294967295"/>
          </p:nvPr>
        </p:nvPicPr>
        <p:blipFill>
          <a:blip r:embed="rId5">
            <a:lum bright="-6000" contrast="6000"/>
            <a:extLst>
              <a:ext uri="{28A0092B-C50C-407E-A947-70E740481C1C}">
                <a14:useLocalDpi xmlns:a14="http://schemas.microsoft.com/office/drawing/2010/main" val="0"/>
              </a:ext>
            </a:extLst>
          </a:blip>
          <a:srcRect/>
          <a:stretch>
            <a:fillRect/>
          </a:stretch>
        </p:blipFill>
        <p:spPr>
          <a:xfrm>
            <a:off x="7086600" y="3962401"/>
            <a:ext cx="2833688" cy="1882775"/>
          </a:xfrm>
        </p:spPr>
      </p:pic>
      <p:sp>
        <p:nvSpPr>
          <p:cNvPr id="159750" name="TextBox 1"/>
          <p:cNvSpPr txBox="1">
            <a:spLocks noChangeArrowheads="1"/>
          </p:cNvSpPr>
          <p:nvPr/>
        </p:nvSpPr>
        <p:spPr bwMode="auto">
          <a:xfrm>
            <a:off x="4114801" y="3922714"/>
            <a:ext cx="22637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CA" altLang="en-US" sz="2800">
                <a:solidFill>
                  <a:srgbClr val="000000"/>
                </a:solidFill>
                <a:cs typeface="Arial" charset="0"/>
              </a:rPr>
              <a:t>Colder, </a:t>
            </a:r>
          </a:p>
          <a:p>
            <a:r>
              <a:rPr lang="en-CA" altLang="en-US" sz="2800">
                <a:solidFill>
                  <a:srgbClr val="000000"/>
                </a:solidFill>
                <a:cs typeface="Arial" charset="0"/>
              </a:rPr>
              <a:t>extensive ice</a:t>
            </a:r>
          </a:p>
        </p:txBody>
      </p:sp>
      <p:sp>
        <p:nvSpPr>
          <p:cNvPr id="159751" name="TextBox 7"/>
          <p:cNvSpPr txBox="1">
            <a:spLocks noChangeArrowheads="1"/>
          </p:cNvSpPr>
          <p:nvPr/>
        </p:nvSpPr>
        <p:spPr bwMode="auto">
          <a:xfrm>
            <a:off x="9267826" y="1989139"/>
            <a:ext cx="14763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CA" altLang="en-US" sz="2500">
                <a:solidFill>
                  <a:srgbClr val="000000"/>
                </a:solidFill>
                <a:cs typeface="Arial" charset="0"/>
              </a:rPr>
              <a:t>Warmer, </a:t>
            </a:r>
          </a:p>
          <a:p>
            <a:r>
              <a:rPr lang="en-CA" altLang="en-US" sz="2500">
                <a:solidFill>
                  <a:srgbClr val="000000"/>
                </a:solidFill>
                <a:cs typeface="Arial" charset="0"/>
              </a:rPr>
              <a:t>less ice</a:t>
            </a:r>
          </a:p>
        </p:txBody>
      </p:sp>
    </p:spTree>
    <p:extLst>
      <p:ext uri="{BB962C8B-B14F-4D97-AF65-F5344CB8AC3E}">
        <p14:creationId xmlns:p14="http://schemas.microsoft.com/office/powerpoint/2010/main" val="3783076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Box 12"/>
          <p:cNvSpPr txBox="1">
            <a:spLocks noChangeArrowheads="1"/>
          </p:cNvSpPr>
          <p:nvPr/>
        </p:nvSpPr>
        <p:spPr bwMode="auto">
          <a:xfrm>
            <a:off x="1577975" y="8953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CA" altLang="en-US" sz="2000" b="1">
                <a:solidFill>
                  <a:srgbClr val="000000"/>
                </a:solidFill>
                <a:cs typeface="Arial" charset="0"/>
              </a:rPr>
              <a:t>Churchill Temperature Record: </a:t>
            </a:r>
            <a:r>
              <a:rPr lang="en-CA" altLang="en-US" sz="2000" b="1" i="1">
                <a:solidFill>
                  <a:srgbClr val="000000"/>
                </a:solidFill>
                <a:cs typeface="Arial" charset="0"/>
              </a:rPr>
              <a:t>identifying thresholds</a:t>
            </a:r>
          </a:p>
        </p:txBody>
      </p:sp>
      <p:sp>
        <p:nvSpPr>
          <p:cNvPr id="185347" name="TextBox 7"/>
          <p:cNvSpPr txBox="1">
            <a:spLocks noChangeArrowheads="1"/>
          </p:cNvSpPr>
          <p:nvPr/>
        </p:nvSpPr>
        <p:spPr bwMode="auto">
          <a:xfrm rot="-5400000">
            <a:off x="6981032" y="2209007"/>
            <a:ext cx="722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CA" altLang="en-US" sz="2000" b="1">
                <a:solidFill>
                  <a:srgbClr val="FF0000"/>
                </a:solidFill>
                <a:cs typeface="Arial" charset="0"/>
              </a:rPr>
              <a:t>1991</a:t>
            </a:r>
          </a:p>
        </p:txBody>
      </p:sp>
      <p:sp>
        <p:nvSpPr>
          <p:cNvPr id="185348" name="AutoShape 5"/>
          <p:cNvSpPr>
            <a:spLocks noChangeAspect="1" noChangeArrowheads="1" noTextEdit="1"/>
          </p:cNvSpPr>
          <p:nvPr/>
        </p:nvSpPr>
        <p:spPr bwMode="auto">
          <a:xfrm>
            <a:off x="3298825" y="1689100"/>
            <a:ext cx="55260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85349" name="Rectangle 7"/>
          <p:cNvSpPr>
            <a:spLocks noChangeArrowheads="1"/>
          </p:cNvSpPr>
          <p:nvPr/>
        </p:nvSpPr>
        <p:spPr bwMode="auto">
          <a:xfrm>
            <a:off x="3298825" y="1689100"/>
            <a:ext cx="55260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350" name="Rectangle 108"/>
          <p:cNvSpPr>
            <a:spLocks noChangeArrowheads="1"/>
          </p:cNvSpPr>
          <p:nvPr/>
        </p:nvSpPr>
        <p:spPr bwMode="auto">
          <a:xfrm rot="16200000" flipH="1">
            <a:off x="1532079" y="3870247"/>
            <a:ext cx="2971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Mean Annual Temperature (ºC)</a:t>
            </a:r>
            <a:endParaRPr lang="en-US" altLang="en-US" sz="1600" b="1">
              <a:solidFill>
                <a:srgbClr val="FFFF00"/>
              </a:solidFill>
              <a:cs typeface="Arial" charset="0"/>
            </a:endParaRPr>
          </a:p>
        </p:txBody>
      </p:sp>
      <p:sp>
        <p:nvSpPr>
          <p:cNvPr id="185351" name="TextBox 9"/>
          <p:cNvSpPr txBox="1">
            <a:spLocks noChangeArrowheads="1"/>
          </p:cNvSpPr>
          <p:nvPr/>
        </p:nvSpPr>
        <p:spPr bwMode="auto">
          <a:xfrm>
            <a:off x="3792539" y="1428750"/>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n-US" sz="2000" b="1">
                <a:solidFill>
                  <a:srgbClr val="FF0000"/>
                </a:solidFill>
                <a:latin typeface="Arial" charset="0"/>
                <a:cs typeface="Arial" charset="0"/>
              </a:rPr>
              <a:t>Δ</a:t>
            </a:r>
            <a:r>
              <a:rPr lang="en-CA" altLang="en-US" sz="2000" b="1">
                <a:solidFill>
                  <a:srgbClr val="FF0000"/>
                </a:solidFill>
                <a:latin typeface="Arial" charset="0"/>
                <a:cs typeface="Arial" charset="0"/>
              </a:rPr>
              <a:t> -0.05°C</a:t>
            </a:r>
          </a:p>
        </p:txBody>
      </p:sp>
      <p:sp>
        <p:nvSpPr>
          <p:cNvPr id="185352" name="TextBox 286"/>
          <p:cNvSpPr txBox="1">
            <a:spLocks noChangeArrowheads="1"/>
          </p:cNvSpPr>
          <p:nvPr/>
        </p:nvSpPr>
        <p:spPr bwMode="auto">
          <a:xfrm>
            <a:off x="7589839" y="1435100"/>
            <a:ext cx="1423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n-US" sz="2000" b="1">
                <a:solidFill>
                  <a:srgbClr val="FF0000"/>
                </a:solidFill>
                <a:latin typeface="Arial" charset="0"/>
                <a:cs typeface="Arial" charset="0"/>
              </a:rPr>
              <a:t>Δ</a:t>
            </a:r>
            <a:r>
              <a:rPr lang="en-CA" altLang="en-US" sz="2000" b="1">
                <a:solidFill>
                  <a:srgbClr val="FF0000"/>
                </a:solidFill>
                <a:latin typeface="Arial" charset="0"/>
                <a:cs typeface="Arial" charset="0"/>
              </a:rPr>
              <a:t> +3.2°C</a:t>
            </a:r>
          </a:p>
        </p:txBody>
      </p:sp>
      <p:cxnSp>
        <p:nvCxnSpPr>
          <p:cNvPr id="280" name="Straight Arrow Connector 279"/>
          <p:cNvCxnSpPr/>
          <p:nvPr/>
        </p:nvCxnSpPr>
        <p:spPr>
          <a:xfrm>
            <a:off x="3814763" y="1862139"/>
            <a:ext cx="3530600" cy="158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7575551" y="1862138"/>
            <a:ext cx="1438275"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5355" name="Line 216"/>
          <p:cNvSpPr>
            <a:spLocks noChangeShapeType="1"/>
          </p:cNvSpPr>
          <p:nvPr/>
        </p:nvSpPr>
        <p:spPr bwMode="auto">
          <a:xfrm>
            <a:off x="4219576" y="2185988"/>
            <a:ext cx="339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5356" name="Rectangle 217"/>
          <p:cNvSpPr>
            <a:spLocks noChangeArrowheads="1"/>
          </p:cNvSpPr>
          <p:nvPr/>
        </p:nvSpPr>
        <p:spPr bwMode="auto">
          <a:xfrm>
            <a:off x="3695701" y="2085975"/>
            <a:ext cx="534987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357" name="Line 218"/>
          <p:cNvSpPr>
            <a:spLocks noChangeShapeType="1"/>
          </p:cNvSpPr>
          <p:nvPr/>
        </p:nvSpPr>
        <p:spPr bwMode="auto">
          <a:xfrm>
            <a:off x="3695701" y="5973763"/>
            <a:ext cx="53498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58" name="Line 219"/>
          <p:cNvSpPr>
            <a:spLocks noChangeShapeType="1"/>
          </p:cNvSpPr>
          <p:nvPr/>
        </p:nvSpPr>
        <p:spPr bwMode="auto">
          <a:xfrm flipV="1">
            <a:off x="3695700"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59" name="Line 220"/>
          <p:cNvSpPr>
            <a:spLocks noChangeShapeType="1"/>
          </p:cNvSpPr>
          <p:nvPr/>
        </p:nvSpPr>
        <p:spPr bwMode="auto">
          <a:xfrm flipV="1">
            <a:off x="4065588"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0" name="Line 221"/>
          <p:cNvSpPr>
            <a:spLocks noChangeShapeType="1"/>
          </p:cNvSpPr>
          <p:nvPr/>
        </p:nvSpPr>
        <p:spPr bwMode="auto">
          <a:xfrm flipV="1">
            <a:off x="4438650"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1" name="Line 222"/>
          <p:cNvSpPr>
            <a:spLocks noChangeShapeType="1"/>
          </p:cNvSpPr>
          <p:nvPr/>
        </p:nvSpPr>
        <p:spPr bwMode="auto">
          <a:xfrm flipV="1">
            <a:off x="4808538"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2" name="Line 223"/>
          <p:cNvSpPr>
            <a:spLocks noChangeShapeType="1"/>
          </p:cNvSpPr>
          <p:nvPr/>
        </p:nvSpPr>
        <p:spPr bwMode="auto">
          <a:xfrm flipV="1">
            <a:off x="5181600"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3" name="Line 224"/>
          <p:cNvSpPr>
            <a:spLocks noChangeShapeType="1"/>
          </p:cNvSpPr>
          <p:nvPr/>
        </p:nvSpPr>
        <p:spPr bwMode="auto">
          <a:xfrm flipV="1">
            <a:off x="5553075"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4" name="Line 225"/>
          <p:cNvSpPr>
            <a:spLocks noChangeShapeType="1"/>
          </p:cNvSpPr>
          <p:nvPr/>
        </p:nvSpPr>
        <p:spPr bwMode="auto">
          <a:xfrm flipV="1">
            <a:off x="5924550"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5" name="Line 226"/>
          <p:cNvSpPr>
            <a:spLocks noChangeShapeType="1"/>
          </p:cNvSpPr>
          <p:nvPr/>
        </p:nvSpPr>
        <p:spPr bwMode="auto">
          <a:xfrm flipV="1">
            <a:off x="6297613"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6" name="Line 227"/>
          <p:cNvSpPr>
            <a:spLocks noChangeShapeType="1"/>
          </p:cNvSpPr>
          <p:nvPr/>
        </p:nvSpPr>
        <p:spPr bwMode="auto">
          <a:xfrm flipV="1">
            <a:off x="6667500"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7" name="Line 228"/>
          <p:cNvSpPr>
            <a:spLocks noChangeShapeType="1"/>
          </p:cNvSpPr>
          <p:nvPr/>
        </p:nvSpPr>
        <p:spPr bwMode="auto">
          <a:xfrm flipV="1">
            <a:off x="7038975"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8" name="Line 229"/>
          <p:cNvSpPr>
            <a:spLocks noChangeShapeType="1"/>
          </p:cNvSpPr>
          <p:nvPr/>
        </p:nvSpPr>
        <p:spPr bwMode="auto">
          <a:xfrm flipV="1">
            <a:off x="7412038"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69" name="Line 230"/>
          <p:cNvSpPr>
            <a:spLocks noChangeShapeType="1"/>
          </p:cNvSpPr>
          <p:nvPr/>
        </p:nvSpPr>
        <p:spPr bwMode="auto">
          <a:xfrm flipV="1">
            <a:off x="7783513"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0" name="Line 231"/>
          <p:cNvSpPr>
            <a:spLocks noChangeShapeType="1"/>
          </p:cNvSpPr>
          <p:nvPr/>
        </p:nvSpPr>
        <p:spPr bwMode="auto">
          <a:xfrm flipV="1">
            <a:off x="8153400"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1" name="Line 232"/>
          <p:cNvSpPr>
            <a:spLocks noChangeShapeType="1"/>
          </p:cNvSpPr>
          <p:nvPr/>
        </p:nvSpPr>
        <p:spPr bwMode="auto">
          <a:xfrm flipV="1">
            <a:off x="8526463"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2" name="Line 233"/>
          <p:cNvSpPr>
            <a:spLocks noChangeShapeType="1"/>
          </p:cNvSpPr>
          <p:nvPr/>
        </p:nvSpPr>
        <p:spPr bwMode="auto">
          <a:xfrm flipV="1">
            <a:off x="8897938" y="5973764"/>
            <a:ext cx="0" cy="98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3" name="Line 234"/>
          <p:cNvSpPr>
            <a:spLocks noChangeShapeType="1"/>
          </p:cNvSpPr>
          <p:nvPr/>
        </p:nvSpPr>
        <p:spPr bwMode="auto">
          <a:xfrm flipV="1">
            <a:off x="37703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4" name="Line 235"/>
          <p:cNvSpPr>
            <a:spLocks noChangeShapeType="1"/>
          </p:cNvSpPr>
          <p:nvPr/>
        </p:nvSpPr>
        <p:spPr bwMode="auto">
          <a:xfrm flipV="1">
            <a:off x="38433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5" name="Line 236"/>
          <p:cNvSpPr>
            <a:spLocks noChangeShapeType="1"/>
          </p:cNvSpPr>
          <p:nvPr/>
        </p:nvSpPr>
        <p:spPr bwMode="auto">
          <a:xfrm flipV="1">
            <a:off x="39195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6" name="Line 237"/>
          <p:cNvSpPr>
            <a:spLocks noChangeShapeType="1"/>
          </p:cNvSpPr>
          <p:nvPr/>
        </p:nvSpPr>
        <p:spPr bwMode="auto">
          <a:xfrm flipV="1">
            <a:off x="39925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7" name="Line 238"/>
          <p:cNvSpPr>
            <a:spLocks noChangeShapeType="1"/>
          </p:cNvSpPr>
          <p:nvPr/>
        </p:nvSpPr>
        <p:spPr bwMode="auto">
          <a:xfrm flipV="1">
            <a:off x="41417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8" name="Line 239"/>
          <p:cNvSpPr>
            <a:spLocks noChangeShapeType="1"/>
          </p:cNvSpPr>
          <p:nvPr/>
        </p:nvSpPr>
        <p:spPr bwMode="auto">
          <a:xfrm flipV="1">
            <a:off x="42148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79" name="Line 240"/>
          <p:cNvSpPr>
            <a:spLocks noChangeShapeType="1"/>
          </p:cNvSpPr>
          <p:nvPr/>
        </p:nvSpPr>
        <p:spPr bwMode="auto">
          <a:xfrm flipV="1">
            <a:off x="42910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0" name="Line 241"/>
          <p:cNvSpPr>
            <a:spLocks noChangeShapeType="1"/>
          </p:cNvSpPr>
          <p:nvPr/>
        </p:nvSpPr>
        <p:spPr bwMode="auto">
          <a:xfrm flipV="1">
            <a:off x="43640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1" name="Line 242"/>
          <p:cNvSpPr>
            <a:spLocks noChangeShapeType="1"/>
          </p:cNvSpPr>
          <p:nvPr/>
        </p:nvSpPr>
        <p:spPr bwMode="auto">
          <a:xfrm flipV="1">
            <a:off x="45132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2" name="Line 243"/>
          <p:cNvSpPr>
            <a:spLocks noChangeShapeType="1"/>
          </p:cNvSpPr>
          <p:nvPr/>
        </p:nvSpPr>
        <p:spPr bwMode="auto">
          <a:xfrm flipV="1">
            <a:off x="458787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3" name="Line 244"/>
          <p:cNvSpPr>
            <a:spLocks noChangeShapeType="1"/>
          </p:cNvSpPr>
          <p:nvPr/>
        </p:nvSpPr>
        <p:spPr bwMode="auto">
          <a:xfrm flipV="1">
            <a:off x="4660900"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4" name="Line 245"/>
          <p:cNvSpPr>
            <a:spLocks noChangeShapeType="1"/>
          </p:cNvSpPr>
          <p:nvPr/>
        </p:nvSpPr>
        <p:spPr bwMode="auto">
          <a:xfrm flipV="1">
            <a:off x="47355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5" name="Line 246"/>
          <p:cNvSpPr>
            <a:spLocks noChangeShapeType="1"/>
          </p:cNvSpPr>
          <p:nvPr/>
        </p:nvSpPr>
        <p:spPr bwMode="auto">
          <a:xfrm flipV="1">
            <a:off x="48847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6" name="Line 247"/>
          <p:cNvSpPr>
            <a:spLocks noChangeShapeType="1"/>
          </p:cNvSpPr>
          <p:nvPr/>
        </p:nvSpPr>
        <p:spPr bwMode="auto">
          <a:xfrm flipV="1">
            <a:off x="49577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7" name="Line 248"/>
          <p:cNvSpPr>
            <a:spLocks noChangeShapeType="1"/>
          </p:cNvSpPr>
          <p:nvPr/>
        </p:nvSpPr>
        <p:spPr bwMode="auto">
          <a:xfrm flipV="1">
            <a:off x="50339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8" name="Line 249"/>
          <p:cNvSpPr>
            <a:spLocks noChangeShapeType="1"/>
          </p:cNvSpPr>
          <p:nvPr/>
        </p:nvSpPr>
        <p:spPr bwMode="auto">
          <a:xfrm flipV="1">
            <a:off x="51069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89" name="Line 250"/>
          <p:cNvSpPr>
            <a:spLocks noChangeShapeType="1"/>
          </p:cNvSpPr>
          <p:nvPr/>
        </p:nvSpPr>
        <p:spPr bwMode="auto">
          <a:xfrm flipV="1">
            <a:off x="52562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0" name="Line 251"/>
          <p:cNvSpPr>
            <a:spLocks noChangeShapeType="1"/>
          </p:cNvSpPr>
          <p:nvPr/>
        </p:nvSpPr>
        <p:spPr bwMode="auto">
          <a:xfrm flipV="1">
            <a:off x="533082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1" name="Line 252"/>
          <p:cNvSpPr>
            <a:spLocks noChangeShapeType="1"/>
          </p:cNvSpPr>
          <p:nvPr/>
        </p:nvSpPr>
        <p:spPr bwMode="auto">
          <a:xfrm flipV="1">
            <a:off x="5403850"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2" name="Line 253"/>
          <p:cNvSpPr>
            <a:spLocks noChangeShapeType="1"/>
          </p:cNvSpPr>
          <p:nvPr/>
        </p:nvSpPr>
        <p:spPr bwMode="auto">
          <a:xfrm flipV="1">
            <a:off x="54784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3" name="Line 254"/>
          <p:cNvSpPr>
            <a:spLocks noChangeShapeType="1"/>
          </p:cNvSpPr>
          <p:nvPr/>
        </p:nvSpPr>
        <p:spPr bwMode="auto">
          <a:xfrm flipV="1">
            <a:off x="56276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4" name="Line 255"/>
          <p:cNvSpPr>
            <a:spLocks noChangeShapeType="1"/>
          </p:cNvSpPr>
          <p:nvPr/>
        </p:nvSpPr>
        <p:spPr bwMode="auto">
          <a:xfrm flipV="1">
            <a:off x="5702300"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5" name="Line 256"/>
          <p:cNvSpPr>
            <a:spLocks noChangeShapeType="1"/>
          </p:cNvSpPr>
          <p:nvPr/>
        </p:nvSpPr>
        <p:spPr bwMode="auto">
          <a:xfrm flipV="1">
            <a:off x="577532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6" name="Line 257"/>
          <p:cNvSpPr>
            <a:spLocks noChangeShapeType="1"/>
          </p:cNvSpPr>
          <p:nvPr/>
        </p:nvSpPr>
        <p:spPr bwMode="auto">
          <a:xfrm flipV="1">
            <a:off x="585152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7" name="Line 258"/>
          <p:cNvSpPr>
            <a:spLocks noChangeShapeType="1"/>
          </p:cNvSpPr>
          <p:nvPr/>
        </p:nvSpPr>
        <p:spPr bwMode="auto">
          <a:xfrm flipV="1">
            <a:off x="59991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8" name="Line 259"/>
          <p:cNvSpPr>
            <a:spLocks noChangeShapeType="1"/>
          </p:cNvSpPr>
          <p:nvPr/>
        </p:nvSpPr>
        <p:spPr bwMode="auto">
          <a:xfrm flipV="1">
            <a:off x="607377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399" name="Line 260"/>
          <p:cNvSpPr>
            <a:spLocks noChangeShapeType="1"/>
          </p:cNvSpPr>
          <p:nvPr/>
        </p:nvSpPr>
        <p:spPr bwMode="auto">
          <a:xfrm flipV="1">
            <a:off x="61483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0" name="Line 261"/>
          <p:cNvSpPr>
            <a:spLocks noChangeShapeType="1"/>
          </p:cNvSpPr>
          <p:nvPr/>
        </p:nvSpPr>
        <p:spPr bwMode="auto">
          <a:xfrm flipV="1">
            <a:off x="62214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1" name="Line 262"/>
          <p:cNvSpPr>
            <a:spLocks noChangeShapeType="1"/>
          </p:cNvSpPr>
          <p:nvPr/>
        </p:nvSpPr>
        <p:spPr bwMode="auto">
          <a:xfrm flipV="1">
            <a:off x="63706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2" name="Line 263"/>
          <p:cNvSpPr>
            <a:spLocks noChangeShapeType="1"/>
          </p:cNvSpPr>
          <p:nvPr/>
        </p:nvSpPr>
        <p:spPr bwMode="auto">
          <a:xfrm flipV="1">
            <a:off x="64436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3" name="Line 264"/>
          <p:cNvSpPr>
            <a:spLocks noChangeShapeType="1"/>
          </p:cNvSpPr>
          <p:nvPr/>
        </p:nvSpPr>
        <p:spPr bwMode="auto">
          <a:xfrm flipV="1">
            <a:off x="65198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4" name="Line 265"/>
          <p:cNvSpPr>
            <a:spLocks noChangeShapeType="1"/>
          </p:cNvSpPr>
          <p:nvPr/>
        </p:nvSpPr>
        <p:spPr bwMode="auto">
          <a:xfrm flipV="1">
            <a:off x="65928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5" name="Line 266"/>
          <p:cNvSpPr>
            <a:spLocks noChangeShapeType="1"/>
          </p:cNvSpPr>
          <p:nvPr/>
        </p:nvSpPr>
        <p:spPr bwMode="auto">
          <a:xfrm flipV="1">
            <a:off x="67421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6" name="Line 267"/>
          <p:cNvSpPr>
            <a:spLocks noChangeShapeType="1"/>
          </p:cNvSpPr>
          <p:nvPr/>
        </p:nvSpPr>
        <p:spPr bwMode="auto">
          <a:xfrm flipV="1">
            <a:off x="681672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7" name="Line 268"/>
          <p:cNvSpPr>
            <a:spLocks noChangeShapeType="1"/>
          </p:cNvSpPr>
          <p:nvPr/>
        </p:nvSpPr>
        <p:spPr bwMode="auto">
          <a:xfrm flipV="1">
            <a:off x="6889750"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8" name="Line 269"/>
          <p:cNvSpPr>
            <a:spLocks noChangeShapeType="1"/>
          </p:cNvSpPr>
          <p:nvPr/>
        </p:nvSpPr>
        <p:spPr bwMode="auto">
          <a:xfrm flipV="1">
            <a:off x="6965950"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09" name="Line 270"/>
          <p:cNvSpPr>
            <a:spLocks noChangeShapeType="1"/>
          </p:cNvSpPr>
          <p:nvPr/>
        </p:nvSpPr>
        <p:spPr bwMode="auto">
          <a:xfrm flipV="1">
            <a:off x="71135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0" name="Line 271"/>
          <p:cNvSpPr>
            <a:spLocks noChangeShapeType="1"/>
          </p:cNvSpPr>
          <p:nvPr/>
        </p:nvSpPr>
        <p:spPr bwMode="auto">
          <a:xfrm flipV="1">
            <a:off x="7188200"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1" name="Line 272"/>
          <p:cNvSpPr>
            <a:spLocks noChangeShapeType="1"/>
          </p:cNvSpPr>
          <p:nvPr/>
        </p:nvSpPr>
        <p:spPr bwMode="auto">
          <a:xfrm flipV="1">
            <a:off x="72628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2" name="Line 273"/>
          <p:cNvSpPr>
            <a:spLocks noChangeShapeType="1"/>
          </p:cNvSpPr>
          <p:nvPr/>
        </p:nvSpPr>
        <p:spPr bwMode="auto">
          <a:xfrm flipV="1">
            <a:off x="733742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3" name="Line 274"/>
          <p:cNvSpPr>
            <a:spLocks noChangeShapeType="1"/>
          </p:cNvSpPr>
          <p:nvPr/>
        </p:nvSpPr>
        <p:spPr bwMode="auto">
          <a:xfrm flipV="1">
            <a:off x="74850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4" name="Line 275"/>
          <p:cNvSpPr>
            <a:spLocks noChangeShapeType="1"/>
          </p:cNvSpPr>
          <p:nvPr/>
        </p:nvSpPr>
        <p:spPr bwMode="auto">
          <a:xfrm flipV="1">
            <a:off x="75612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5" name="Line 276"/>
          <p:cNvSpPr>
            <a:spLocks noChangeShapeType="1"/>
          </p:cNvSpPr>
          <p:nvPr/>
        </p:nvSpPr>
        <p:spPr bwMode="auto">
          <a:xfrm flipV="1">
            <a:off x="76342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6" name="Line 277"/>
          <p:cNvSpPr>
            <a:spLocks noChangeShapeType="1"/>
          </p:cNvSpPr>
          <p:nvPr/>
        </p:nvSpPr>
        <p:spPr bwMode="auto">
          <a:xfrm flipV="1">
            <a:off x="77073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7" name="Line 278"/>
          <p:cNvSpPr>
            <a:spLocks noChangeShapeType="1"/>
          </p:cNvSpPr>
          <p:nvPr/>
        </p:nvSpPr>
        <p:spPr bwMode="auto">
          <a:xfrm flipV="1">
            <a:off x="78565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8" name="Line 279"/>
          <p:cNvSpPr>
            <a:spLocks noChangeShapeType="1"/>
          </p:cNvSpPr>
          <p:nvPr/>
        </p:nvSpPr>
        <p:spPr bwMode="auto">
          <a:xfrm flipV="1">
            <a:off x="79327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19" name="Line 280"/>
          <p:cNvSpPr>
            <a:spLocks noChangeShapeType="1"/>
          </p:cNvSpPr>
          <p:nvPr/>
        </p:nvSpPr>
        <p:spPr bwMode="auto">
          <a:xfrm flipV="1">
            <a:off x="80057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0" name="Line 281"/>
          <p:cNvSpPr>
            <a:spLocks noChangeShapeType="1"/>
          </p:cNvSpPr>
          <p:nvPr/>
        </p:nvSpPr>
        <p:spPr bwMode="auto">
          <a:xfrm flipV="1">
            <a:off x="80787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1" name="Line 282"/>
          <p:cNvSpPr>
            <a:spLocks noChangeShapeType="1"/>
          </p:cNvSpPr>
          <p:nvPr/>
        </p:nvSpPr>
        <p:spPr bwMode="auto">
          <a:xfrm flipV="1">
            <a:off x="82280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2" name="Line 283"/>
          <p:cNvSpPr>
            <a:spLocks noChangeShapeType="1"/>
          </p:cNvSpPr>
          <p:nvPr/>
        </p:nvSpPr>
        <p:spPr bwMode="auto">
          <a:xfrm flipV="1">
            <a:off x="830262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3" name="Line 284"/>
          <p:cNvSpPr>
            <a:spLocks noChangeShapeType="1"/>
          </p:cNvSpPr>
          <p:nvPr/>
        </p:nvSpPr>
        <p:spPr bwMode="auto">
          <a:xfrm flipV="1">
            <a:off x="83772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4" name="Line 285"/>
          <p:cNvSpPr>
            <a:spLocks noChangeShapeType="1"/>
          </p:cNvSpPr>
          <p:nvPr/>
        </p:nvSpPr>
        <p:spPr bwMode="auto">
          <a:xfrm flipV="1">
            <a:off x="84502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5" name="Line 286"/>
          <p:cNvSpPr>
            <a:spLocks noChangeShapeType="1"/>
          </p:cNvSpPr>
          <p:nvPr/>
        </p:nvSpPr>
        <p:spPr bwMode="auto">
          <a:xfrm flipV="1">
            <a:off x="859948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6" name="Line 287"/>
          <p:cNvSpPr>
            <a:spLocks noChangeShapeType="1"/>
          </p:cNvSpPr>
          <p:nvPr/>
        </p:nvSpPr>
        <p:spPr bwMode="auto">
          <a:xfrm flipV="1">
            <a:off x="8674100"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7" name="Line 288"/>
          <p:cNvSpPr>
            <a:spLocks noChangeShapeType="1"/>
          </p:cNvSpPr>
          <p:nvPr/>
        </p:nvSpPr>
        <p:spPr bwMode="auto">
          <a:xfrm flipV="1">
            <a:off x="874871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8" name="Line 289"/>
          <p:cNvSpPr>
            <a:spLocks noChangeShapeType="1"/>
          </p:cNvSpPr>
          <p:nvPr/>
        </p:nvSpPr>
        <p:spPr bwMode="auto">
          <a:xfrm flipV="1">
            <a:off x="8821738"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29" name="Line 290"/>
          <p:cNvSpPr>
            <a:spLocks noChangeShapeType="1"/>
          </p:cNvSpPr>
          <p:nvPr/>
        </p:nvSpPr>
        <p:spPr bwMode="auto">
          <a:xfrm flipV="1">
            <a:off x="8970963"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0" name="Line 291"/>
          <p:cNvSpPr>
            <a:spLocks noChangeShapeType="1"/>
          </p:cNvSpPr>
          <p:nvPr/>
        </p:nvSpPr>
        <p:spPr bwMode="auto">
          <a:xfrm flipV="1">
            <a:off x="9045575" y="5973763"/>
            <a:ext cx="0" cy="4921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185431" name="Group 407"/>
          <p:cNvGrpSpPr>
            <a:grpSpLocks/>
          </p:cNvGrpSpPr>
          <p:nvPr/>
        </p:nvGrpSpPr>
        <p:grpSpPr bwMode="auto">
          <a:xfrm>
            <a:off x="3548065" y="6187188"/>
            <a:ext cx="5448299" cy="455791"/>
            <a:chOff x="1359" y="3770"/>
            <a:chExt cx="3434" cy="302"/>
          </a:xfrm>
        </p:grpSpPr>
        <p:sp>
          <p:nvSpPr>
            <p:cNvPr id="185534" name="Rectangle 292"/>
            <p:cNvSpPr>
              <a:spLocks noChangeArrowheads="1"/>
            </p:cNvSpPr>
            <p:nvPr/>
          </p:nvSpPr>
          <p:spPr bwMode="auto">
            <a:xfrm rot="5400000">
              <a:off x="1286"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1940</a:t>
              </a:r>
              <a:endParaRPr lang="en-US" altLang="en-US" sz="1600" b="1">
                <a:solidFill>
                  <a:srgbClr val="FFFF00"/>
                </a:solidFill>
                <a:cs typeface="Arial" charset="0"/>
              </a:endParaRPr>
            </a:p>
          </p:txBody>
        </p:sp>
        <p:sp>
          <p:nvSpPr>
            <p:cNvPr id="185535" name="Rectangle 293"/>
            <p:cNvSpPr>
              <a:spLocks noChangeArrowheads="1"/>
            </p:cNvSpPr>
            <p:nvPr/>
          </p:nvSpPr>
          <p:spPr bwMode="auto">
            <a:xfrm rot="5400000">
              <a:off x="1520"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1945</a:t>
              </a:r>
              <a:endParaRPr lang="en-US" altLang="en-US" sz="1600" b="1">
                <a:solidFill>
                  <a:srgbClr val="FFFF00"/>
                </a:solidFill>
                <a:cs typeface="Arial" charset="0"/>
              </a:endParaRPr>
            </a:p>
          </p:txBody>
        </p:sp>
        <p:sp>
          <p:nvSpPr>
            <p:cNvPr id="185536" name="Rectangle 294"/>
            <p:cNvSpPr>
              <a:spLocks noChangeArrowheads="1"/>
            </p:cNvSpPr>
            <p:nvPr/>
          </p:nvSpPr>
          <p:spPr bwMode="auto">
            <a:xfrm rot="5400000">
              <a:off x="1754"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1950</a:t>
              </a:r>
              <a:endParaRPr lang="en-US" altLang="en-US" sz="1600" b="1">
                <a:solidFill>
                  <a:srgbClr val="FFFF00"/>
                </a:solidFill>
                <a:cs typeface="Arial" charset="0"/>
              </a:endParaRPr>
            </a:p>
          </p:txBody>
        </p:sp>
        <p:sp>
          <p:nvSpPr>
            <p:cNvPr id="185537" name="Rectangle 295"/>
            <p:cNvSpPr>
              <a:spLocks noChangeArrowheads="1"/>
            </p:cNvSpPr>
            <p:nvPr/>
          </p:nvSpPr>
          <p:spPr bwMode="auto">
            <a:xfrm rot="5400000">
              <a:off x="1988"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1955</a:t>
              </a:r>
              <a:endParaRPr lang="en-US" altLang="en-US" sz="1600" b="1">
                <a:solidFill>
                  <a:srgbClr val="FFFF00"/>
                </a:solidFill>
                <a:cs typeface="Arial" charset="0"/>
              </a:endParaRPr>
            </a:p>
          </p:txBody>
        </p:sp>
        <p:sp>
          <p:nvSpPr>
            <p:cNvPr id="185538" name="Rectangle 296"/>
            <p:cNvSpPr>
              <a:spLocks noChangeArrowheads="1"/>
            </p:cNvSpPr>
            <p:nvPr/>
          </p:nvSpPr>
          <p:spPr bwMode="auto">
            <a:xfrm rot="5400000">
              <a:off x="2221"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1960</a:t>
              </a:r>
              <a:endParaRPr lang="en-US" altLang="en-US" sz="1600" b="1">
                <a:solidFill>
                  <a:srgbClr val="FFFF00"/>
                </a:solidFill>
                <a:cs typeface="Arial" charset="0"/>
              </a:endParaRPr>
            </a:p>
          </p:txBody>
        </p:sp>
        <p:sp>
          <p:nvSpPr>
            <p:cNvPr id="185539" name="Rectangle 297"/>
            <p:cNvSpPr>
              <a:spLocks noChangeArrowheads="1"/>
            </p:cNvSpPr>
            <p:nvPr/>
          </p:nvSpPr>
          <p:spPr bwMode="auto">
            <a:xfrm rot="5400000">
              <a:off x="2456"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1965</a:t>
              </a:r>
              <a:endParaRPr lang="en-US" altLang="en-US" sz="1600" b="1">
                <a:solidFill>
                  <a:srgbClr val="FFFF00"/>
                </a:solidFill>
                <a:cs typeface="Arial" charset="0"/>
              </a:endParaRPr>
            </a:p>
          </p:txBody>
        </p:sp>
        <p:sp>
          <p:nvSpPr>
            <p:cNvPr id="185540" name="Rectangle 298"/>
            <p:cNvSpPr>
              <a:spLocks noChangeArrowheads="1"/>
            </p:cNvSpPr>
            <p:nvPr/>
          </p:nvSpPr>
          <p:spPr bwMode="auto">
            <a:xfrm rot="5400000">
              <a:off x="2690"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1970</a:t>
              </a:r>
              <a:endParaRPr lang="en-US" altLang="en-US" sz="1600" b="1">
                <a:solidFill>
                  <a:srgbClr val="FFFF00"/>
                </a:solidFill>
                <a:cs typeface="Arial" charset="0"/>
              </a:endParaRPr>
            </a:p>
          </p:txBody>
        </p:sp>
        <p:sp>
          <p:nvSpPr>
            <p:cNvPr id="185541" name="Rectangle 299"/>
            <p:cNvSpPr>
              <a:spLocks noChangeArrowheads="1"/>
            </p:cNvSpPr>
            <p:nvPr/>
          </p:nvSpPr>
          <p:spPr bwMode="auto">
            <a:xfrm rot="5400000">
              <a:off x="2925"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1975</a:t>
              </a:r>
              <a:endParaRPr lang="en-US" altLang="en-US" sz="1600" b="1">
                <a:solidFill>
                  <a:srgbClr val="FFFF00"/>
                </a:solidFill>
                <a:cs typeface="Arial" charset="0"/>
              </a:endParaRPr>
            </a:p>
          </p:txBody>
        </p:sp>
        <p:sp>
          <p:nvSpPr>
            <p:cNvPr id="185542" name="Rectangle 300"/>
            <p:cNvSpPr>
              <a:spLocks noChangeArrowheads="1"/>
            </p:cNvSpPr>
            <p:nvPr/>
          </p:nvSpPr>
          <p:spPr bwMode="auto">
            <a:xfrm rot="5400000">
              <a:off x="3159"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1980</a:t>
              </a:r>
              <a:endParaRPr lang="en-US" altLang="en-US" sz="1600" b="1">
                <a:solidFill>
                  <a:srgbClr val="FFFF00"/>
                </a:solidFill>
                <a:cs typeface="Arial" charset="0"/>
              </a:endParaRPr>
            </a:p>
          </p:txBody>
        </p:sp>
        <p:sp>
          <p:nvSpPr>
            <p:cNvPr id="185543" name="Rectangle 301"/>
            <p:cNvSpPr>
              <a:spLocks noChangeArrowheads="1"/>
            </p:cNvSpPr>
            <p:nvPr/>
          </p:nvSpPr>
          <p:spPr bwMode="auto">
            <a:xfrm rot="5400000">
              <a:off x="3393"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1985</a:t>
              </a:r>
              <a:endParaRPr lang="en-US" altLang="en-US" sz="1600" b="1">
                <a:solidFill>
                  <a:srgbClr val="FFFF00"/>
                </a:solidFill>
                <a:cs typeface="Arial" charset="0"/>
              </a:endParaRPr>
            </a:p>
          </p:txBody>
        </p:sp>
        <p:sp>
          <p:nvSpPr>
            <p:cNvPr id="185544" name="Rectangle 302"/>
            <p:cNvSpPr>
              <a:spLocks noChangeArrowheads="1"/>
            </p:cNvSpPr>
            <p:nvPr/>
          </p:nvSpPr>
          <p:spPr bwMode="auto">
            <a:xfrm rot="5400000">
              <a:off x="3628"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FF3300"/>
                  </a:solidFill>
                  <a:cs typeface="Arial" charset="0"/>
                </a:rPr>
                <a:t>1990</a:t>
              </a:r>
            </a:p>
          </p:txBody>
        </p:sp>
        <p:sp>
          <p:nvSpPr>
            <p:cNvPr id="185545" name="Rectangle 303"/>
            <p:cNvSpPr>
              <a:spLocks noChangeArrowheads="1"/>
            </p:cNvSpPr>
            <p:nvPr/>
          </p:nvSpPr>
          <p:spPr bwMode="auto">
            <a:xfrm rot="5400000">
              <a:off x="3863"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1995</a:t>
              </a:r>
              <a:endParaRPr lang="en-US" altLang="en-US" sz="1600" b="1">
                <a:solidFill>
                  <a:srgbClr val="FFFF00"/>
                </a:solidFill>
                <a:cs typeface="Arial" charset="0"/>
              </a:endParaRPr>
            </a:p>
          </p:txBody>
        </p:sp>
        <p:sp>
          <p:nvSpPr>
            <p:cNvPr id="185546" name="Rectangle 304"/>
            <p:cNvSpPr>
              <a:spLocks noChangeArrowheads="1"/>
            </p:cNvSpPr>
            <p:nvPr/>
          </p:nvSpPr>
          <p:spPr bwMode="auto">
            <a:xfrm rot="5400000">
              <a:off x="4095"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2000</a:t>
              </a:r>
              <a:endParaRPr lang="en-US" altLang="en-US" sz="1600" b="1">
                <a:solidFill>
                  <a:srgbClr val="FFFF00"/>
                </a:solidFill>
                <a:cs typeface="Arial" charset="0"/>
              </a:endParaRPr>
            </a:p>
          </p:txBody>
        </p:sp>
        <p:sp>
          <p:nvSpPr>
            <p:cNvPr id="185547" name="Rectangle 305"/>
            <p:cNvSpPr>
              <a:spLocks noChangeArrowheads="1"/>
            </p:cNvSpPr>
            <p:nvPr/>
          </p:nvSpPr>
          <p:spPr bwMode="auto">
            <a:xfrm rot="5400000">
              <a:off x="4330"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2005</a:t>
              </a:r>
              <a:endParaRPr lang="en-US" altLang="en-US" sz="1600" b="1">
                <a:solidFill>
                  <a:srgbClr val="FFFF00"/>
                </a:solidFill>
                <a:cs typeface="Arial" charset="0"/>
              </a:endParaRPr>
            </a:p>
          </p:txBody>
        </p:sp>
        <p:sp>
          <p:nvSpPr>
            <p:cNvPr id="185548" name="Rectangle 306"/>
            <p:cNvSpPr>
              <a:spLocks noChangeArrowheads="1"/>
            </p:cNvSpPr>
            <p:nvPr/>
          </p:nvSpPr>
          <p:spPr bwMode="auto">
            <a:xfrm rot="5400000">
              <a:off x="4565" y="3843"/>
              <a:ext cx="3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solidFill>
                    <a:srgbClr val="000000"/>
                  </a:solidFill>
                  <a:cs typeface="Arial" charset="0"/>
                </a:rPr>
                <a:t>2010</a:t>
              </a:r>
              <a:endParaRPr lang="en-US" altLang="en-US" sz="1600" b="1">
                <a:solidFill>
                  <a:srgbClr val="FFFF00"/>
                </a:solidFill>
                <a:cs typeface="Arial" charset="0"/>
              </a:endParaRPr>
            </a:p>
          </p:txBody>
        </p:sp>
      </p:grpSp>
      <p:sp>
        <p:nvSpPr>
          <p:cNvPr id="185432" name="Line 307"/>
          <p:cNvSpPr>
            <a:spLocks noChangeShapeType="1"/>
          </p:cNvSpPr>
          <p:nvPr/>
        </p:nvSpPr>
        <p:spPr bwMode="auto">
          <a:xfrm>
            <a:off x="3695701" y="2085975"/>
            <a:ext cx="53498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3" name="Line 308"/>
          <p:cNvSpPr>
            <a:spLocks noChangeShapeType="1"/>
          </p:cNvSpPr>
          <p:nvPr/>
        </p:nvSpPr>
        <p:spPr bwMode="auto">
          <a:xfrm flipV="1">
            <a:off x="3695700" y="2085975"/>
            <a:ext cx="0" cy="38877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4" name="Line 309"/>
          <p:cNvSpPr>
            <a:spLocks noChangeShapeType="1"/>
          </p:cNvSpPr>
          <p:nvPr/>
        </p:nvSpPr>
        <p:spPr bwMode="auto">
          <a:xfrm>
            <a:off x="3606800" y="5973763"/>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5" name="Line 310"/>
          <p:cNvSpPr>
            <a:spLocks noChangeShapeType="1"/>
          </p:cNvSpPr>
          <p:nvPr/>
        </p:nvSpPr>
        <p:spPr bwMode="auto">
          <a:xfrm>
            <a:off x="3606800" y="5416550"/>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6" name="Line 311"/>
          <p:cNvSpPr>
            <a:spLocks noChangeShapeType="1"/>
          </p:cNvSpPr>
          <p:nvPr/>
        </p:nvSpPr>
        <p:spPr bwMode="auto">
          <a:xfrm>
            <a:off x="3606800" y="4864100"/>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7" name="Line 312"/>
          <p:cNvSpPr>
            <a:spLocks noChangeShapeType="1"/>
          </p:cNvSpPr>
          <p:nvPr/>
        </p:nvSpPr>
        <p:spPr bwMode="auto">
          <a:xfrm>
            <a:off x="3606800" y="4306888"/>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8" name="Line 313"/>
          <p:cNvSpPr>
            <a:spLocks noChangeShapeType="1"/>
          </p:cNvSpPr>
          <p:nvPr/>
        </p:nvSpPr>
        <p:spPr bwMode="auto">
          <a:xfrm>
            <a:off x="3606800" y="3751263"/>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39" name="Line 314"/>
          <p:cNvSpPr>
            <a:spLocks noChangeShapeType="1"/>
          </p:cNvSpPr>
          <p:nvPr/>
        </p:nvSpPr>
        <p:spPr bwMode="auto">
          <a:xfrm>
            <a:off x="3606800" y="3195638"/>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0" name="Line 315"/>
          <p:cNvSpPr>
            <a:spLocks noChangeShapeType="1"/>
          </p:cNvSpPr>
          <p:nvPr/>
        </p:nvSpPr>
        <p:spPr bwMode="auto">
          <a:xfrm>
            <a:off x="3606800" y="2640013"/>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1" name="Line 316"/>
          <p:cNvSpPr>
            <a:spLocks noChangeShapeType="1"/>
          </p:cNvSpPr>
          <p:nvPr/>
        </p:nvSpPr>
        <p:spPr bwMode="auto">
          <a:xfrm>
            <a:off x="3606800" y="2085975"/>
            <a:ext cx="88900"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2" name="Line 317"/>
          <p:cNvSpPr>
            <a:spLocks noChangeShapeType="1"/>
          </p:cNvSpPr>
          <p:nvPr/>
        </p:nvSpPr>
        <p:spPr bwMode="auto">
          <a:xfrm>
            <a:off x="3654426" y="5695950"/>
            <a:ext cx="412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3" name="Line 318"/>
          <p:cNvSpPr>
            <a:spLocks noChangeShapeType="1"/>
          </p:cNvSpPr>
          <p:nvPr/>
        </p:nvSpPr>
        <p:spPr bwMode="auto">
          <a:xfrm>
            <a:off x="3654426" y="5140325"/>
            <a:ext cx="412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4" name="Line 319"/>
          <p:cNvSpPr>
            <a:spLocks noChangeShapeType="1"/>
          </p:cNvSpPr>
          <p:nvPr/>
        </p:nvSpPr>
        <p:spPr bwMode="auto">
          <a:xfrm>
            <a:off x="3654426" y="4584700"/>
            <a:ext cx="412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5" name="Line 320"/>
          <p:cNvSpPr>
            <a:spLocks noChangeShapeType="1"/>
          </p:cNvSpPr>
          <p:nvPr/>
        </p:nvSpPr>
        <p:spPr bwMode="auto">
          <a:xfrm>
            <a:off x="3654426" y="4029075"/>
            <a:ext cx="412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6" name="Line 321"/>
          <p:cNvSpPr>
            <a:spLocks noChangeShapeType="1"/>
          </p:cNvSpPr>
          <p:nvPr/>
        </p:nvSpPr>
        <p:spPr bwMode="auto">
          <a:xfrm>
            <a:off x="3654426" y="3473450"/>
            <a:ext cx="412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7" name="Line 322"/>
          <p:cNvSpPr>
            <a:spLocks noChangeShapeType="1"/>
          </p:cNvSpPr>
          <p:nvPr/>
        </p:nvSpPr>
        <p:spPr bwMode="auto">
          <a:xfrm>
            <a:off x="3654426" y="2919413"/>
            <a:ext cx="412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8" name="Line 323"/>
          <p:cNvSpPr>
            <a:spLocks noChangeShapeType="1"/>
          </p:cNvSpPr>
          <p:nvPr/>
        </p:nvSpPr>
        <p:spPr bwMode="auto">
          <a:xfrm>
            <a:off x="3654426" y="2362200"/>
            <a:ext cx="4127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49" name="Rectangle 324"/>
          <p:cNvSpPr>
            <a:spLocks noChangeArrowheads="1"/>
          </p:cNvSpPr>
          <p:nvPr/>
        </p:nvSpPr>
        <p:spPr bwMode="auto">
          <a:xfrm>
            <a:off x="3230563" y="5868988"/>
            <a:ext cx="258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-10</a:t>
            </a:r>
            <a:endParaRPr lang="en-US" altLang="en-US" sz="1400" b="1">
              <a:solidFill>
                <a:srgbClr val="FFFF00"/>
              </a:solidFill>
              <a:cs typeface="Arial" charset="0"/>
            </a:endParaRPr>
          </a:p>
        </p:txBody>
      </p:sp>
      <p:sp>
        <p:nvSpPr>
          <p:cNvPr id="185450" name="Rectangle 325"/>
          <p:cNvSpPr>
            <a:spLocks noChangeArrowheads="1"/>
          </p:cNvSpPr>
          <p:nvPr/>
        </p:nvSpPr>
        <p:spPr bwMode="auto">
          <a:xfrm>
            <a:off x="3330575" y="5313363"/>
            <a:ext cx="158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-9</a:t>
            </a:r>
            <a:endParaRPr lang="en-US" altLang="en-US" sz="1400" b="1">
              <a:solidFill>
                <a:srgbClr val="FFFF00"/>
              </a:solidFill>
              <a:cs typeface="Arial" charset="0"/>
            </a:endParaRPr>
          </a:p>
        </p:txBody>
      </p:sp>
      <p:sp>
        <p:nvSpPr>
          <p:cNvPr id="185451" name="Rectangle 326"/>
          <p:cNvSpPr>
            <a:spLocks noChangeArrowheads="1"/>
          </p:cNvSpPr>
          <p:nvPr/>
        </p:nvSpPr>
        <p:spPr bwMode="auto">
          <a:xfrm>
            <a:off x="3330575" y="4757738"/>
            <a:ext cx="158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-8</a:t>
            </a:r>
            <a:endParaRPr lang="en-US" altLang="en-US" sz="1400" b="1">
              <a:solidFill>
                <a:srgbClr val="FFFF00"/>
              </a:solidFill>
              <a:cs typeface="Arial" charset="0"/>
            </a:endParaRPr>
          </a:p>
        </p:txBody>
      </p:sp>
      <p:sp>
        <p:nvSpPr>
          <p:cNvPr id="185452" name="Rectangle 327"/>
          <p:cNvSpPr>
            <a:spLocks noChangeArrowheads="1"/>
          </p:cNvSpPr>
          <p:nvPr/>
        </p:nvSpPr>
        <p:spPr bwMode="auto">
          <a:xfrm>
            <a:off x="3330575" y="4202113"/>
            <a:ext cx="158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-7</a:t>
            </a:r>
            <a:endParaRPr lang="en-US" altLang="en-US" sz="1400" b="1">
              <a:solidFill>
                <a:srgbClr val="FFFF00"/>
              </a:solidFill>
              <a:cs typeface="Arial" charset="0"/>
            </a:endParaRPr>
          </a:p>
        </p:txBody>
      </p:sp>
      <p:sp>
        <p:nvSpPr>
          <p:cNvPr id="185453" name="Rectangle 328"/>
          <p:cNvSpPr>
            <a:spLocks noChangeArrowheads="1"/>
          </p:cNvSpPr>
          <p:nvPr/>
        </p:nvSpPr>
        <p:spPr bwMode="auto">
          <a:xfrm>
            <a:off x="3330575" y="3646488"/>
            <a:ext cx="158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-6</a:t>
            </a:r>
            <a:endParaRPr lang="en-US" altLang="en-US" sz="1400" b="1">
              <a:solidFill>
                <a:srgbClr val="FFFF00"/>
              </a:solidFill>
              <a:cs typeface="Arial" charset="0"/>
            </a:endParaRPr>
          </a:p>
        </p:txBody>
      </p:sp>
      <p:sp>
        <p:nvSpPr>
          <p:cNvPr id="185454" name="Rectangle 329"/>
          <p:cNvSpPr>
            <a:spLocks noChangeArrowheads="1"/>
          </p:cNvSpPr>
          <p:nvPr/>
        </p:nvSpPr>
        <p:spPr bwMode="auto">
          <a:xfrm>
            <a:off x="3330575" y="3089275"/>
            <a:ext cx="158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-5</a:t>
            </a:r>
            <a:endParaRPr lang="en-US" altLang="en-US" sz="1400" b="1">
              <a:solidFill>
                <a:srgbClr val="FFFF00"/>
              </a:solidFill>
              <a:cs typeface="Arial" charset="0"/>
            </a:endParaRPr>
          </a:p>
        </p:txBody>
      </p:sp>
      <p:sp>
        <p:nvSpPr>
          <p:cNvPr id="185455" name="Rectangle 330"/>
          <p:cNvSpPr>
            <a:spLocks noChangeArrowheads="1"/>
          </p:cNvSpPr>
          <p:nvPr/>
        </p:nvSpPr>
        <p:spPr bwMode="auto">
          <a:xfrm>
            <a:off x="3330575" y="2536825"/>
            <a:ext cx="158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-4</a:t>
            </a:r>
            <a:endParaRPr lang="en-US" altLang="en-US" sz="1400" b="1">
              <a:solidFill>
                <a:srgbClr val="FFFF00"/>
              </a:solidFill>
              <a:cs typeface="Arial" charset="0"/>
            </a:endParaRPr>
          </a:p>
        </p:txBody>
      </p:sp>
      <p:sp>
        <p:nvSpPr>
          <p:cNvPr id="185456" name="Rectangle 331"/>
          <p:cNvSpPr>
            <a:spLocks noChangeArrowheads="1"/>
          </p:cNvSpPr>
          <p:nvPr/>
        </p:nvSpPr>
        <p:spPr bwMode="auto">
          <a:xfrm>
            <a:off x="3330575" y="1981200"/>
            <a:ext cx="158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-3</a:t>
            </a:r>
            <a:endParaRPr lang="en-US" altLang="en-US" sz="1400" b="1">
              <a:solidFill>
                <a:srgbClr val="FFFF00"/>
              </a:solidFill>
              <a:cs typeface="Arial" charset="0"/>
            </a:endParaRPr>
          </a:p>
        </p:txBody>
      </p:sp>
      <p:sp>
        <p:nvSpPr>
          <p:cNvPr id="185457" name="Line 332"/>
          <p:cNvSpPr>
            <a:spLocks noChangeShapeType="1"/>
          </p:cNvSpPr>
          <p:nvPr/>
        </p:nvSpPr>
        <p:spPr bwMode="auto">
          <a:xfrm flipV="1">
            <a:off x="9045575" y="2085975"/>
            <a:ext cx="0" cy="38877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458" name="Oval 333"/>
          <p:cNvSpPr>
            <a:spLocks noChangeArrowheads="1"/>
          </p:cNvSpPr>
          <p:nvPr/>
        </p:nvSpPr>
        <p:spPr bwMode="auto">
          <a:xfrm>
            <a:off x="3859213" y="454660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59" name="Oval 334"/>
          <p:cNvSpPr>
            <a:spLocks noChangeArrowheads="1"/>
          </p:cNvSpPr>
          <p:nvPr/>
        </p:nvSpPr>
        <p:spPr bwMode="auto">
          <a:xfrm>
            <a:off x="3933825" y="374015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0" name="Oval 335"/>
          <p:cNvSpPr>
            <a:spLocks noChangeArrowheads="1"/>
          </p:cNvSpPr>
          <p:nvPr/>
        </p:nvSpPr>
        <p:spPr bwMode="auto">
          <a:xfrm>
            <a:off x="4008438" y="307340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1" name="Oval 336"/>
          <p:cNvSpPr>
            <a:spLocks noChangeArrowheads="1"/>
          </p:cNvSpPr>
          <p:nvPr/>
        </p:nvSpPr>
        <p:spPr bwMode="auto">
          <a:xfrm>
            <a:off x="4083051" y="4670425"/>
            <a:ext cx="119063"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2" name="Oval 337"/>
          <p:cNvSpPr>
            <a:spLocks noChangeArrowheads="1"/>
          </p:cNvSpPr>
          <p:nvPr/>
        </p:nvSpPr>
        <p:spPr bwMode="auto">
          <a:xfrm>
            <a:off x="4156075" y="4130675"/>
            <a:ext cx="122238"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3" name="Oval 338"/>
          <p:cNvSpPr>
            <a:spLocks noChangeArrowheads="1"/>
          </p:cNvSpPr>
          <p:nvPr/>
        </p:nvSpPr>
        <p:spPr bwMode="auto">
          <a:xfrm>
            <a:off x="4230688" y="378142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4" name="Oval 339"/>
          <p:cNvSpPr>
            <a:spLocks noChangeArrowheads="1"/>
          </p:cNvSpPr>
          <p:nvPr/>
        </p:nvSpPr>
        <p:spPr bwMode="auto">
          <a:xfrm>
            <a:off x="4305300" y="4722814"/>
            <a:ext cx="122238"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5" name="Oval 340"/>
          <p:cNvSpPr>
            <a:spLocks noChangeArrowheads="1"/>
          </p:cNvSpPr>
          <p:nvPr/>
        </p:nvSpPr>
        <p:spPr bwMode="auto">
          <a:xfrm>
            <a:off x="4379913" y="5413376"/>
            <a:ext cx="120650" cy="119063"/>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6" name="Oval 341"/>
          <p:cNvSpPr>
            <a:spLocks noChangeArrowheads="1"/>
          </p:cNvSpPr>
          <p:nvPr/>
        </p:nvSpPr>
        <p:spPr bwMode="auto">
          <a:xfrm>
            <a:off x="4452938" y="446881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7" name="Oval 342"/>
          <p:cNvSpPr>
            <a:spLocks noChangeArrowheads="1"/>
          </p:cNvSpPr>
          <p:nvPr/>
        </p:nvSpPr>
        <p:spPr bwMode="auto">
          <a:xfrm>
            <a:off x="4529138" y="3868739"/>
            <a:ext cx="119062"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8" name="Oval 343"/>
          <p:cNvSpPr>
            <a:spLocks noChangeArrowheads="1"/>
          </p:cNvSpPr>
          <p:nvPr/>
        </p:nvSpPr>
        <p:spPr bwMode="auto">
          <a:xfrm>
            <a:off x="4602163" y="3875089"/>
            <a:ext cx="119062"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69" name="Oval 344"/>
          <p:cNvSpPr>
            <a:spLocks noChangeArrowheads="1"/>
          </p:cNvSpPr>
          <p:nvPr/>
        </p:nvSpPr>
        <p:spPr bwMode="auto">
          <a:xfrm>
            <a:off x="4675188" y="3960813"/>
            <a:ext cx="120650"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0" name="Oval 345"/>
          <p:cNvSpPr>
            <a:spLocks noChangeArrowheads="1"/>
          </p:cNvSpPr>
          <p:nvPr/>
        </p:nvSpPr>
        <p:spPr bwMode="auto">
          <a:xfrm>
            <a:off x="4749800" y="407987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1" name="Oval 346"/>
          <p:cNvSpPr>
            <a:spLocks noChangeArrowheads="1"/>
          </p:cNvSpPr>
          <p:nvPr/>
        </p:nvSpPr>
        <p:spPr bwMode="auto">
          <a:xfrm>
            <a:off x="4824413" y="464026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2" name="Oval 347"/>
          <p:cNvSpPr>
            <a:spLocks noChangeArrowheads="1"/>
          </p:cNvSpPr>
          <p:nvPr/>
        </p:nvSpPr>
        <p:spPr bwMode="auto">
          <a:xfrm>
            <a:off x="4897438" y="45418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3" name="Oval 348"/>
          <p:cNvSpPr>
            <a:spLocks noChangeArrowheads="1"/>
          </p:cNvSpPr>
          <p:nvPr/>
        </p:nvSpPr>
        <p:spPr bwMode="auto">
          <a:xfrm>
            <a:off x="4973638" y="419576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4" name="Oval 349"/>
          <p:cNvSpPr>
            <a:spLocks noChangeArrowheads="1"/>
          </p:cNvSpPr>
          <p:nvPr/>
        </p:nvSpPr>
        <p:spPr bwMode="auto">
          <a:xfrm>
            <a:off x="5046663" y="460692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5" name="Oval 350"/>
          <p:cNvSpPr>
            <a:spLocks noChangeArrowheads="1"/>
          </p:cNvSpPr>
          <p:nvPr/>
        </p:nvSpPr>
        <p:spPr bwMode="auto">
          <a:xfrm>
            <a:off x="5119689" y="4354514"/>
            <a:ext cx="122237"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6" name="Oval 351"/>
          <p:cNvSpPr>
            <a:spLocks noChangeArrowheads="1"/>
          </p:cNvSpPr>
          <p:nvPr/>
        </p:nvSpPr>
        <p:spPr bwMode="auto">
          <a:xfrm>
            <a:off x="5195888" y="45037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7" name="Oval 352"/>
          <p:cNvSpPr>
            <a:spLocks noChangeArrowheads="1"/>
          </p:cNvSpPr>
          <p:nvPr/>
        </p:nvSpPr>
        <p:spPr bwMode="auto">
          <a:xfrm>
            <a:off x="5268914" y="4894264"/>
            <a:ext cx="122237"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8" name="Oval 353"/>
          <p:cNvSpPr>
            <a:spLocks noChangeArrowheads="1"/>
          </p:cNvSpPr>
          <p:nvPr/>
        </p:nvSpPr>
        <p:spPr bwMode="auto">
          <a:xfrm>
            <a:off x="5343525" y="445452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79" name="Oval 354"/>
          <p:cNvSpPr>
            <a:spLocks noChangeArrowheads="1"/>
          </p:cNvSpPr>
          <p:nvPr/>
        </p:nvSpPr>
        <p:spPr bwMode="auto">
          <a:xfrm>
            <a:off x="5418139" y="4621214"/>
            <a:ext cx="122237"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0" name="Oval 355"/>
          <p:cNvSpPr>
            <a:spLocks noChangeArrowheads="1"/>
          </p:cNvSpPr>
          <p:nvPr/>
        </p:nvSpPr>
        <p:spPr bwMode="auto">
          <a:xfrm>
            <a:off x="5492750" y="46942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1" name="Oval 356"/>
          <p:cNvSpPr>
            <a:spLocks noChangeArrowheads="1"/>
          </p:cNvSpPr>
          <p:nvPr/>
        </p:nvSpPr>
        <p:spPr bwMode="auto">
          <a:xfrm>
            <a:off x="5567364" y="4468814"/>
            <a:ext cx="122237"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2" name="Oval 357"/>
          <p:cNvSpPr>
            <a:spLocks noChangeArrowheads="1"/>
          </p:cNvSpPr>
          <p:nvPr/>
        </p:nvSpPr>
        <p:spPr bwMode="auto">
          <a:xfrm>
            <a:off x="5641975" y="433228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3" name="Oval 358"/>
          <p:cNvSpPr>
            <a:spLocks noChangeArrowheads="1"/>
          </p:cNvSpPr>
          <p:nvPr/>
        </p:nvSpPr>
        <p:spPr bwMode="auto">
          <a:xfrm>
            <a:off x="5715000" y="409257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4" name="Oval 359"/>
          <p:cNvSpPr>
            <a:spLocks noChangeArrowheads="1"/>
          </p:cNvSpPr>
          <p:nvPr/>
        </p:nvSpPr>
        <p:spPr bwMode="auto">
          <a:xfrm>
            <a:off x="5791200" y="398621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5" name="Oval 360"/>
          <p:cNvSpPr>
            <a:spLocks noChangeArrowheads="1"/>
          </p:cNvSpPr>
          <p:nvPr/>
        </p:nvSpPr>
        <p:spPr bwMode="auto">
          <a:xfrm>
            <a:off x="5864225" y="45418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6" name="Oval 361"/>
          <p:cNvSpPr>
            <a:spLocks noChangeArrowheads="1"/>
          </p:cNvSpPr>
          <p:nvPr/>
        </p:nvSpPr>
        <p:spPr bwMode="auto">
          <a:xfrm>
            <a:off x="5938838" y="382746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7" name="Oval 362"/>
          <p:cNvSpPr>
            <a:spLocks noChangeArrowheads="1"/>
          </p:cNvSpPr>
          <p:nvPr/>
        </p:nvSpPr>
        <p:spPr bwMode="auto">
          <a:xfrm>
            <a:off x="6013450" y="57991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8" name="Oval 363"/>
          <p:cNvSpPr>
            <a:spLocks noChangeArrowheads="1"/>
          </p:cNvSpPr>
          <p:nvPr/>
        </p:nvSpPr>
        <p:spPr bwMode="auto">
          <a:xfrm>
            <a:off x="6088063" y="376237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89" name="Oval 364"/>
          <p:cNvSpPr>
            <a:spLocks noChangeArrowheads="1"/>
          </p:cNvSpPr>
          <p:nvPr/>
        </p:nvSpPr>
        <p:spPr bwMode="auto">
          <a:xfrm>
            <a:off x="6161088" y="515461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0" name="Oval 365"/>
          <p:cNvSpPr>
            <a:spLocks noChangeArrowheads="1"/>
          </p:cNvSpPr>
          <p:nvPr/>
        </p:nvSpPr>
        <p:spPr bwMode="auto">
          <a:xfrm>
            <a:off x="6237288" y="41354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1" name="Oval 366"/>
          <p:cNvSpPr>
            <a:spLocks noChangeArrowheads="1"/>
          </p:cNvSpPr>
          <p:nvPr/>
        </p:nvSpPr>
        <p:spPr bwMode="auto">
          <a:xfrm>
            <a:off x="6310313" y="4162425"/>
            <a:ext cx="120650"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2" name="Oval 367"/>
          <p:cNvSpPr>
            <a:spLocks noChangeArrowheads="1"/>
          </p:cNvSpPr>
          <p:nvPr/>
        </p:nvSpPr>
        <p:spPr bwMode="auto">
          <a:xfrm>
            <a:off x="6383339" y="3205163"/>
            <a:ext cx="122237"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3" name="Oval 368"/>
          <p:cNvSpPr>
            <a:spLocks noChangeArrowheads="1"/>
          </p:cNvSpPr>
          <p:nvPr/>
        </p:nvSpPr>
        <p:spPr bwMode="auto">
          <a:xfrm>
            <a:off x="6459538" y="464026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4" name="Oval 369"/>
          <p:cNvSpPr>
            <a:spLocks noChangeArrowheads="1"/>
          </p:cNvSpPr>
          <p:nvPr/>
        </p:nvSpPr>
        <p:spPr bwMode="auto">
          <a:xfrm>
            <a:off x="6532563" y="481488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5" name="Oval 370"/>
          <p:cNvSpPr>
            <a:spLocks noChangeArrowheads="1"/>
          </p:cNvSpPr>
          <p:nvPr/>
        </p:nvSpPr>
        <p:spPr bwMode="auto">
          <a:xfrm>
            <a:off x="6608763" y="4176714"/>
            <a:ext cx="119062"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6" name="Oval 371"/>
          <p:cNvSpPr>
            <a:spLocks noChangeArrowheads="1"/>
          </p:cNvSpPr>
          <p:nvPr/>
        </p:nvSpPr>
        <p:spPr bwMode="auto">
          <a:xfrm>
            <a:off x="6681788" y="3070225"/>
            <a:ext cx="120650"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7" name="Oval 372"/>
          <p:cNvSpPr>
            <a:spLocks noChangeArrowheads="1"/>
          </p:cNvSpPr>
          <p:nvPr/>
        </p:nvSpPr>
        <p:spPr bwMode="auto">
          <a:xfrm>
            <a:off x="6756400" y="505142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8" name="Oval 373"/>
          <p:cNvSpPr>
            <a:spLocks noChangeArrowheads="1"/>
          </p:cNvSpPr>
          <p:nvPr/>
        </p:nvSpPr>
        <p:spPr bwMode="auto">
          <a:xfrm>
            <a:off x="6831013" y="4291013"/>
            <a:ext cx="120650"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499" name="Oval 374"/>
          <p:cNvSpPr>
            <a:spLocks noChangeArrowheads="1"/>
          </p:cNvSpPr>
          <p:nvPr/>
        </p:nvSpPr>
        <p:spPr bwMode="auto">
          <a:xfrm>
            <a:off x="6905625" y="3927475"/>
            <a:ext cx="120650"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0" name="Oval 375"/>
          <p:cNvSpPr>
            <a:spLocks noChangeArrowheads="1"/>
          </p:cNvSpPr>
          <p:nvPr/>
        </p:nvSpPr>
        <p:spPr bwMode="auto">
          <a:xfrm>
            <a:off x="6980238" y="4329114"/>
            <a:ext cx="119062"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1" name="Oval 376"/>
          <p:cNvSpPr>
            <a:spLocks noChangeArrowheads="1"/>
          </p:cNvSpPr>
          <p:nvPr/>
        </p:nvSpPr>
        <p:spPr bwMode="auto">
          <a:xfrm>
            <a:off x="7054850" y="444817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2" name="Oval 377"/>
          <p:cNvSpPr>
            <a:spLocks noChangeArrowheads="1"/>
          </p:cNvSpPr>
          <p:nvPr/>
        </p:nvSpPr>
        <p:spPr bwMode="auto">
          <a:xfrm>
            <a:off x="7127875" y="3375025"/>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3" name="Oval 378"/>
          <p:cNvSpPr>
            <a:spLocks noChangeArrowheads="1"/>
          </p:cNvSpPr>
          <p:nvPr/>
        </p:nvSpPr>
        <p:spPr bwMode="auto">
          <a:xfrm>
            <a:off x="7204075" y="4432300"/>
            <a:ext cx="120650"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4" name="Oval 379"/>
          <p:cNvSpPr>
            <a:spLocks noChangeArrowheads="1"/>
          </p:cNvSpPr>
          <p:nvPr/>
        </p:nvSpPr>
        <p:spPr bwMode="auto">
          <a:xfrm>
            <a:off x="7277100" y="480536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5" name="Oval 380"/>
          <p:cNvSpPr>
            <a:spLocks noChangeArrowheads="1"/>
          </p:cNvSpPr>
          <p:nvPr/>
        </p:nvSpPr>
        <p:spPr bwMode="auto">
          <a:xfrm>
            <a:off x="7353301" y="4491039"/>
            <a:ext cx="119063"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6" name="Oval 381"/>
          <p:cNvSpPr>
            <a:spLocks noChangeArrowheads="1"/>
          </p:cNvSpPr>
          <p:nvPr/>
        </p:nvSpPr>
        <p:spPr bwMode="auto">
          <a:xfrm>
            <a:off x="7426325" y="42878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7" name="Oval 382"/>
          <p:cNvSpPr>
            <a:spLocks noChangeArrowheads="1"/>
          </p:cNvSpPr>
          <p:nvPr/>
        </p:nvSpPr>
        <p:spPr bwMode="auto">
          <a:xfrm>
            <a:off x="7499350" y="4884738"/>
            <a:ext cx="122238"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8" name="Oval 383"/>
          <p:cNvSpPr>
            <a:spLocks noChangeArrowheads="1"/>
          </p:cNvSpPr>
          <p:nvPr/>
        </p:nvSpPr>
        <p:spPr bwMode="auto">
          <a:xfrm>
            <a:off x="7575550" y="432435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09" name="Oval 384"/>
          <p:cNvSpPr>
            <a:spLocks noChangeArrowheads="1"/>
          </p:cNvSpPr>
          <p:nvPr/>
        </p:nvSpPr>
        <p:spPr bwMode="auto">
          <a:xfrm>
            <a:off x="7648575" y="4049714"/>
            <a:ext cx="122238"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0" name="Oval 385"/>
          <p:cNvSpPr>
            <a:spLocks noChangeArrowheads="1"/>
          </p:cNvSpPr>
          <p:nvPr/>
        </p:nvSpPr>
        <p:spPr bwMode="auto">
          <a:xfrm>
            <a:off x="7724776" y="4202114"/>
            <a:ext cx="119063"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1" name="Oval 386"/>
          <p:cNvSpPr>
            <a:spLocks noChangeArrowheads="1"/>
          </p:cNvSpPr>
          <p:nvPr/>
        </p:nvSpPr>
        <p:spPr bwMode="auto">
          <a:xfrm>
            <a:off x="7797800" y="4462464"/>
            <a:ext cx="122238"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2" name="Oval 387"/>
          <p:cNvSpPr>
            <a:spLocks noChangeArrowheads="1"/>
          </p:cNvSpPr>
          <p:nvPr/>
        </p:nvSpPr>
        <p:spPr bwMode="auto">
          <a:xfrm>
            <a:off x="7872413" y="39957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3" name="Oval 388"/>
          <p:cNvSpPr>
            <a:spLocks noChangeArrowheads="1"/>
          </p:cNvSpPr>
          <p:nvPr/>
        </p:nvSpPr>
        <p:spPr bwMode="auto">
          <a:xfrm>
            <a:off x="7947025" y="285591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4" name="Oval 389"/>
          <p:cNvSpPr>
            <a:spLocks noChangeArrowheads="1"/>
          </p:cNvSpPr>
          <p:nvPr/>
        </p:nvSpPr>
        <p:spPr bwMode="auto">
          <a:xfrm>
            <a:off x="8021638" y="2514600"/>
            <a:ext cx="119062"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5" name="Oval 390"/>
          <p:cNvSpPr>
            <a:spLocks noChangeArrowheads="1"/>
          </p:cNvSpPr>
          <p:nvPr/>
        </p:nvSpPr>
        <p:spPr bwMode="auto">
          <a:xfrm>
            <a:off x="8093075" y="371475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6" name="Oval 391"/>
          <p:cNvSpPr>
            <a:spLocks noChangeArrowheads="1"/>
          </p:cNvSpPr>
          <p:nvPr/>
        </p:nvSpPr>
        <p:spPr bwMode="auto">
          <a:xfrm>
            <a:off x="8169275" y="273208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7" name="Oval 392"/>
          <p:cNvSpPr>
            <a:spLocks noChangeArrowheads="1"/>
          </p:cNvSpPr>
          <p:nvPr/>
        </p:nvSpPr>
        <p:spPr bwMode="auto">
          <a:xfrm>
            <a:off x="8242300" y="447675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8" name="Oval 393"/>
          <p:cNvSpPr>
            <a:spLocks noChangeArrowheads="1"/>
          </p:cNvSpPr>
          <p:nvPr/>
        </p:nvSpPr>
        <p:spPr bwMode="auto">
          <a:xfrm>
            <a:off x="8316913" y="347345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19" name="Oval 394"/>
          <p:cNvSpPr>
            <a:spLocks noChangeArrowheads="1"/>
          </p:cNvSpPr>
          <p:nvPr/>
        </p:nvSpPr>
        <p:spPr bwMode="auto">
          <a:xfrm>
            <a:off x="8391525" y="520700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0" name="Oval 395"/>
          <p:cNvSpPr>
            <a:spLocks noChangeArrowheads="1"/>
          </p:cNvSpPr>
          <p:nvPr/>
        </p:nvSpPr>
        <p:spPr bwMode="auto">
          <a:xfrm>
            <a:off x="8466138" y="330993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1" name="Oval 396"/>
          <p:cNvSpPr>
            <a:spLocks noChangeArrowheads="1"/>
          </p:cNvSpPr>
          <p:nvPr/>
        </p:nvSpPr>
        <p:spPr bwMode="auto">
          <a:xfrm>
            <a:off x="8539163" y="2376488"/>
            <a:ext cx="120650"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2" name="Oval 397"/>
          <p:cNvSpPr>
            <a:spLocks noChangeArrowheads="1"/>
          </p:cNvSpPr>
          <p:nvPr/>
        </p:nvSpPr>
        <p:spPr bwMode="auto">
          <a:xfrm>
            <a:off x="8615363" y="2811464"/>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3" name="Oval 398"/>
          <p:cNvSpPr>
            <a:spLocks noChangeArrowheads="1"/>
          </p:cNvSpPr>
          <p:nvPr/>
        </p:nvSpPr>
        <p:spPr bwMode="auto">
          <a:xfrm>
            <a:off x="8688388" y="3962400"/>
            <a:ext cx="120650"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4" name="Oval 399"/>
          <p:cNvSpPr>
            <a:spLocks noChangeArrowheads="1"/>
          </p:cNvSpPr>
          <p:nvPr/>
        </p:nvSpPr>
        <p:spPr bwMode="auto">
          <a:xfrm>
            <a:off x="8761414" y="4024313"/>
            <a:ext cx="122237" cy="12065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5" name="Oval 400"/>
          <p:cNvSpPr>
            <a:spLocks noChangeArrowheads="1"/>
          </p:cNvSpPr>
          <p:nvPr/>
        </p:nvSpPr>
        <p:spPr bwMode="auto">
          <a:xfrm>
            <a:off x="8837613" y="2109789"/>
            <a:ext cx="120650" cy="122237"/>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6" name="Oval 401"/>
          <p:cNvSpPr>
            <a:spLocks noChangeArrowheads="1"/>
          </p:cNvSpPr>
          <p:nvPr/>
        </p:nvSpPr>
        <p:spPr bwMode="auto">
          <a:xfrm>
            <a:off x="8910639" y="2127250"/>
            <a:ext cx="122237" cy="122238"/>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FFFF00"/>
              </a:solidFill>
              <a:cs typeface="Arial" charset="0"/>
            </a:endParaRPr>
          </a:p>
        </p:txBody>
      </p:sp>
      <p:sp>
        <p:nvSpPr>
          <p:cNvPr id="185527" name="Freeform 402"/>
          <p:cNvSpPr>
            <a:spLocks/>
          </p:cNvSpPr>
          <p:nvPr/>
        </p:nvSpPr>
        <p:spPr bwMode="auto">
          <a:xfrm flipV="1">
            <a:off x="3695701" y="2989264"/>
            <a:ext cx="5349875" cy="1411287"/>
          </a:xfrm>
          <a:custGeom>
            <a:avLst/>
            <a:gdLst>
              <a:gd name="T0" fmla="*/ 2147483647 w 4921"/>
              <a:gd name="T1" fmla="*/ 2147483647 h 1285"/>
              <a:gd name="T2" fmla="*/ 2147483647 w 4921"/>
              <a:gd name="T3" fmla="*/ 2147483647 h 1285"/>
              <a:gd name="T4" fmla="*/ 2147483647 w 4921"/>
              <a:gd name="T5" fmla="*/ 2147483647 h 1285"/>
              <a:gd name="T6" fmla="*/ 2147483647 w 4921"/>
              <a:gd name="T7" fmla="*/ 2147483647 h 1285"/>
              <a:gd name="T8" fmla="*/ 2147483647 w 4921"/>
              <a:gd name="T9" fmla="*/ 2147483647 h 1285"/>
              <a:gd name="T10" fmla="*/ 2147483647 w 4921"/>
              <a:gd name="T11" fmla="*/ 2147483647 h 1285"/>
              <a:gd name="T12" fmla="*/ 2147483647 w 4921"/>
              <a:gd name="T13" fmla="*/ 2147483647 h 1285"/>
              <a:gd name="T14" fmla="*/ 2147483647 w 4921"/>
              <a:gd name="T15" fmla="*/ 2147483647 h 1285"/>
              <a:gd name="T16" fmla="*/ 2147483647 w 4921"/>
              <a:gd name="T17" fmla="*/ 2147483647 h 1285"/>
              <a:gd name="T18" fmla="*/ 2147483647 w 4921"/>
              <a:gd name="T19" fmla="*/ 2147483647 h 1285"/>
              <a:gd name="T20" fmla="*/ 2147483647 w 4921"/>
              <a:gd name="T21" fmla="*/ 2147483647 h 1285"/>
              <a:gd name="T22" fmla="*/ 2147483647 w 4921"/>
              <a:gd name="T23" fmla="*/ 2147483647 h 1285"/>
              <a:gd name="T24" fmla="*/ 2147483647 w 4921"/>
              <a:gd name="T25" fmla="*/ 2147483647 h 1285"/>
              <a:gd name="T26" fmla="*/ 2147483647 w 4921"/>
              <a:gd name="T27" fmla="*/ 2147483647 h 1285"/>
              <a:gd name="T28" fmla="*/ 2147483647 w 4921"/>
              <a:gd name="T29" fmla="*/ 2147483647 h 1285"/>
              <a:gd name="T30" fmla="*/ 2147483647 w 4921"/>
              <a:gd name="T31" fmla="*/ 2147483647 h 1285"/>
              <a:gd name="T32" fmla="*/ 2147483647 w 4921"/>
              <a:gd name="T33" fmla="*/ 2147483647 h 1285"/>
              <a:gd name="T34" fmla="*/ 2147483647 w 4921"/>
              <a:gd name="T35" fmla="*/ 2147483647 h 1285"/>
              <a:gd name="T36" fmla="*/ 2147483647 w 4921"/>
              <a:gd name="T37" fmla="*/ 2147483647 h 1285"/>
              <a:gd name="T38" fmla="*/ 2147483647 w 4921"/>
              <a:gd name="T39" fmla="*/ 2147483647 h 1285"/>
              <a:gd name="T40" fmla="*/ 2147483647 w 4921"/>
              <a:gd name="T41" fmla="*/ 2147483647 h 1285"/>
              <a:gd name="T42" fmla="*/ 2147483647 w 4921"/>
              <a:gd name="T43" fmla="*/ 2147483647 h 1285"/>
              <a:gd name="T44" fmla="*/ 2147483647 w 4921"/>
              <a:gd name="T45" fmla="*/ 2147483647 h 1285"/>
              <a:gd name="T46" fmla="*/ 2147483647 w 4921"/>
              <a:gd name="T47" fmla="*/ 2147483647 h 1285"/>
              <a:gd name="T48" fmla="*/ 2147483647 w 4921"/>
              <a:gd name="T49" fmla="*/ 2147483647 h 1285"/>
              <a:gd name="T50" fmla="*/ 2147483647 w 4921"/>
              <a:gd name="T51" fmla="*/ 2147483647 h 1285"/>
              <a:gd name="T52" fmla="*/ 2147483647 w 4921"/>
              <a:gd name="T53" fmla="*/ 2147483647 h 1285"/>
              <a:gd name="T54" fmla="*/ 2147483647 w 4921"/>
              <a:gd name="T55" fmla="*/ 2147483647 h 1285"/>
              <a:gd name="T56" fmla="*/ 2147483647 w 4921"/>
              <a:gd name="T57" fmla="*/ 2147483647 h 1285"/>
              <a:gd name="T58" fmla="*/ 2147483647 w 4921"/>
              <a:gd name="T59" fmla="*/ 2147483647 h 1285"/>
              <a:gd name="T60" fmla="*/ 2147483647 w 4921"/>
              <a:gd name="T61" fmla="*/ 2147483647 h 1285"/>
              <a:gd name="T62" fmla="*/ 2147483647 w 4921"/>
              <a:gd name="T63" fmla="*/ 2147483647 h 1285"/>
              <a:gd name="T64" fmla="*/ 2147483647 w 4921"/>
              <a:gd name="T65" fmla="*/ 2147483647 h 1285"/>
              <a:gd name="T66" fmla="*/ 2147483647 w 4921"/>
              <a:gd name="T67" fmla="*/ 2147483647 h 1285"/>
              <a:gd name="T68" fmla="*/ 2147483647 w 4921"/>
              <a:gd name="T69" fmla="*/ 2147483647 h 1285"/>
              <a:gd name="T70" fmla="*/ 2147483647 w 4921"/>
              <a:gd name="T71" fmla="*/ 0 h 1285"/>
              <a:gd name="T72" fmla="*/ 2147483647 w 4921"/>
              <a:gd name="T73" fmla="*/ 2147483647 h 1285"/>
              <a:gd name="T74" fmla="*/ 2147483647 w 4921"/>
              <a:gd name="T75" fmla="*/ 2147483647 h 1285"/>
              <a:gd name="T76" fmla="*/ 2147483647 w 4921"/>
              <a:gd name="T77" fmla="*/ 2147483647 h 1285"/>
              <a:gd name="T78" fmla="*/ 2147483647 w 4921"/>
              <a:gd name="T79" fmla="*/ 2147483647 h 1285"/>
              <a:gd name="T80" fmla="*/ 2147483647 w 4921"/>
              <a:gd name="T81" fmla="*/ 2147483647 h 1285"/>
              <a:gd name="T82" fmla="*/ 2147483647 w 4921"/>
              <a:gd name="T83" fmla="*/ 2147483647 h 1285"/>
              <a:gd name="T84" fmla="*/ 2147483647 w 4921"/>
              <a:gd name="T85" fmla="*/ 2147483647 h 1285"/>
              <a:gd name="T86" fmla="*/ 2147483647 w 4921"/>
              <a:gd name="T87" fmla="*/ 2147483647 h 1285"/>
              <a:gd name="T88" fmla="*/ 2147483647 w 4921"/>
              <a:gd name="T89" fmla="*/ 2147483647 h 1285"/>
              <a:gd name="T90" fmla="*/ 2147483647 w 4921"/>
              <a:gd name="T91" fmla="*/ 2147483647 h 1285"/>
              <a:gd name="T92" fmla="*/ 2147483647 w 4921"/>
              <a:gd name="T93" fmla="*/ 2147483647 h 1285"/>
              <a:gd name="T94" fmla="*/ 2147483647 w 4921"/>
              <a:gd name="T95" fmla="*/ 2147483647 h 1285"/>
              <a:gd name="T96" fmla="*/ 2147483647 w 4921"/>
              <a:gd name="T97" fmla="*/ 2147483647 h 1285"/>
              <a:gd name="T98" fmla="*/ 2147483647 w 4921"/>
              <a:gd name="T99" fmla="*/ 2147483647 h 1285"/>
              <a:gd name="T100" fmla="*/ 2147483647 w 4921"/>
              <a:gd name="T101" fmla="*/ 2147483647 h 12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1"/>
              <a:gd name="T154" fmla="*/ 0 h 1285"/>
              <a:gd name="T155" fmla="*/ 4921 w 4921"/>
              <a:gd name="T156" fmla="*/ 1285 h 12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1" h="1285">
                <a:moveTo>
                  <a:pt x="0" y="44"/>
                </a:moveTo>
                <a:lnTo>
                  <a:pt x="19" y="44"/>
                </a:lnTo>
                <a:lnTo>
                  <a:pt x="38" y="43"/>
                </a:lnTo>
                <a:lnTo>
                  <a:pt x="57" y="43"/>
                </a:lnTo>
                <a:lnTo>
                  <a:pt x="76" y="43"/>
                </a:lnTo>
                <a:lnTo>
                  <a:pt x="96" y="43"/>
                </a:lnTo>
                <a:lnTo>
                  <a:pt x="115" y="42"/>
                </a:lnTo>
                <a:lnTo>
                  <a:pt x="134" y="42"/>
                </a:lnTo>
                <a:lnTo>
                  <a:pt x="153" y="42"/>
                </a:lnTo>
                <a:lnTo>
                  <a:pt x="173" y="42"/>
                </a:lnTo>
                <a:lnTo>
                  <a:pt x="192" y="41"/>
                </a:lnTo>
                <a:lnTo>
                  <a:pt x="211" y="41"/>
                </a:lnTo>
                <a:lnTo>
                  <a:pt x="230" y="41"/>
                </a:lnTo>
                <a:lnTo>
                  <a:pt x="249" y="41"/>
                </a:lnTo>
                <a:lnTo>
                  <a:pt x="269" y="41"/>
                </a:lnTo>
                <a:lnTo>
                  <a:pt x="288" y="40"/>
                </a:lnTo>
                <a:lnTo>
                  <a:pt x="307" y="40"/>
                </a:lnTo>
                <a:lnTo>
                  <a:pt x="326" y="40"/>
                </a:lnTo>
                <a:lnTo>
                  <a:pt x="346" y="40"/>
                </a:lnTo>
                <a:lnTo>
                  <a:pt x="365" y="39"/>
                </a:lnTo>
                <a:lnTo>
                  <a:pt x="384" y="39"/>
                </a:lnTo>
                <a:lnTo>
                  <a:pt x="403" y="39"/>
                </a:lnTo>
                <a:lnTo>
                  <a:pt x="422" y="39"/>
                </a:lnTo>
                <a:lnTo>
                  <a:pt x="442" y="38"/>
                </a:lnTo>
                <a:lnTo>
                  <a:pt x="461" y="38"/>
                </a:lnTo>
                <a:lnTo>
                  <a:pt x="480" y="38"/>
                </a:lnTo>
                <a:lnTo>
                  <a:pt x="499" y="38"/>
                </a:lnTo>
                <a:lnTo>
                  <a:pt x="519" y="37"/>
                </a:lnTo>
                <a:lnTo>
                  <a:pt x="538" y="37"/>
                </a:lnTo>
                <a:lnTo>
                  <a:pt x="557" y="37"/>
                </a:lnTo>
                <a:lnTo>
                  <a:pt x="576" y="37"/>
                </a:lnTo>
                <a:lnTo>
                  <a:pt x="595" y="36"/>
                </a:lnTo>
                <a:lnTo>
                  <a:pt x="615" y="36"/>
                </a:lnTo>
                <a:lnTo>
                  <a:pt x="634" y="36"/>
                </a:lnTo>
                <a:lnTo>
                  <a:pt x="653" y="36"/>
                </a:lnTo>
                <a:lnTo>
                  <a:pt x="672" y="35"/>
                </a:lnTo>
                <a:lnTo>
                  <a:pt x="692" y="35"/>
                </a:lnTo>
                <a:lnTo>
                  <a:pt x="711" y="35"/>
                </a:lnTo>
                <a:lnTo>
                  <a:pt x="730" y="35"/>
                </a:lnTo>
                <a:lnTo>
                  <a:pt x="749" y="34"/>
                </a:lnTo>
                <a:lnTo>
                  <a:pt x="768" y="34"/>
                </a:lnTo>
                <a:lnTo>
                  <a:pt x="788" y="34"/>
                </a:lnTo>
                <a:lnTo>
                  <a:pt x="807" y="34"/>
                </a:lnTo>
                <a:lnTo>
                  <a:pt x="826" y="33"/>
                </a:lnTo>
                <a:lnTo>
                  <a:pt x="845" y="33"/>
                </a:lnTo>
                <a:lnTo>
                  <a:pt x="865" y="33"/>
                </a:lnTo>
                <a:lnTo>
                  <a:pt x="884" y="33"/>
                </a:lnTo>
                <a:lnTo>
                  <a:pt x="903" y="32"/>
                </a:lnTo>
                <a:lnTo>
                  <a:pt x="922" y="32"/>
                </a:lnTo>
                <a:lnTo>
                  <a:pt x="941" y="32"/>
                </a:lnTo>
                <a:lnTo>
                  <a:pt x="961" y="32"/>
                </a:lnTo>
                <a:lnTo>
                  <a:pt x="980" y="32"/>
                </a:lnTo>
                <a:lnTo>
                  <a:pt x="999" y="31"/>
                </a:lnTo>
                <a:lnTo>
                  <a:pt x="1018" y="31"/>
                </a:lnTo>
                <a:lnTo>
                  <a:pt x="1038" y="31"/>
                </a:lnTo>
                <a:lnTo>
                  <a:pt x="1057" y="31"/>
                </a:lnTo>
                <a:lnTo>
                  <a:pt x="1076" y="30"/>
                </a:lnTo>
                <a:lnTo>
                  <a:pt x="1095" y="30"/>
                </a:lnTo>
                <a:lnTo>
                  <a:pt x="1114" y="30"/>
                </a:lnTo>
                <a:lnTo>
                  <a:pt x="1134" y="30"/>
                </a:lnTo>
                <a:lnTo>
                  <a:pt x="1153" y="29"/>
                </a:lnTo>
                <a:lnTo>
                  <a:pt x="1172" y="29"/>
                </a:lnTo>
                <a:lnTo>
                  <a:pt x="1191" y="29"/>
                </a:lnTo>
                <a:lnTo>
                  <a:pt x="1211" y="29"/>
                </a:lnTo>
                <a:lnTo>
                  <a:pt x="1230" y="28"/>
                </a:lnTo>
                <a:lnTo>
                  <a:pt x="1249" y="28"/>
                </a:lnTo>
                <a:lnTo>
                  <a:pt x="1268" y="28"/>
                </a:lnTo>
                <a:lnTo>
                  <a:pt x="1287" y="28"/>
                </a:lnTo>
                <a:lnTo>
                  <a:pt x="1307" y="27"/>
                </a:lnTo>
                <a:lnTo>
                  <a:pt x="1326" y="27"/>
                </a:lnTo>
                <a:lnTo>
                  <a:pt x="1345" y="27"/>
                </a:lnTo>
                <a:lnTo>
                  <a:pt x="1364" y="27"/>
                </a:lnTo>
                <a:lnTo>
                  <a:pt x="1384" y="26"/>
                </a:lnTo>
                <a:lnTo>
                  <a:pt x="1403" y="26"/>
                </a:lnTo>
                <a:lnTo>
                  <a:pt x="1422" y="26"/>
                </a:lnTo>
                <a:lnTo>
                  <a:pt x="1441" y="26"/>
                </a:lnTo>
                <a:lnTo>
                  <a:pt x="1460" y="25"/>
                </a:lnTo>
                <a:lnTo>
                  <a:pt x="1480" y="25"/>
                </a:lnTo>
                <a:lnTo>
                  <a:pt x="1499" y="25"/>
                </a:lnTo>
                <a:lnTo>
                  <a:pt x="1518" y="25"/>
                </a:lnTo>
                <a:lnTo>
                  <a:pt x="1537" y="24"/>
                </a:lnTo>
                <a:lnTo>
                  <a:pt x="1557" y="24"/>
                </a:lnTo>
                <a:lnTo>
                  <a:pt x="1576" y="24"/>
                </a:lnTo>
                <a:lnTo>
                  <a:pt x="1595" y="24"/>
                </a:lnTo>
                <a:lnTo>
                  <a:pt x="1614" y="23"/>
                </a:lnTo>
                <a:lnTo>
                  <a:pt x="1633" y="23"/>
                </a:lnTo>
                <a:lnTo>
                  <a:pt x="1653" y="23"/>
                </a:lnTo>
                <a:lnTo>
                  <a:pt x="1672" y="23"/>
                </a:lnTo>
                <a:lnTo>
                  <a:pt x="1691" y="23"/>
                </a:lnTo>
                <a:lnTo>
                  <a:pt x="1710" y="22"/>
                </a:lnTo>
                <a:lnTo>
                  <a:pt x="1730" y="22"/>
                </a:lnTo>
                <a:lnTo>
                  <a:pt x="1749" y="22"/>
                </a:lnTo>
                <a:lnTo>
                  <a:pt x="1768" y="22"/>
                </a:lnTo>
                <a:lnTo>
                  <a:pt x="1787" y="21"/>
                </a:lnTo>
                <a:lnTo>
                  <a:pt x="1806" y="21"/>
                </a:lnTo>
                <a:lnTo>
                  <a:pt x="1826" y="21"/>
                </a:lnTo>
                <a:lnTo>
                  <a:pt x="1845" y="21"/>
                </a:lnTo>
                <a:lnTo>
                  <a:pt x="1864" y="20"/>
                </a:lnTo>
                <a:lnTo>
                  <a:pt x="1883" y="20"/>
                </a:lnTo>
                <a:lnTo>
                  <a:pt x="1903" y="20"/>
                </a:lnTo>
                <a:lnTo>
                  <a:pt x="1922" y="20"/>
                </a:lnTo>
                <a:lnTo>
                  <a:pt x="1941" y="19"/>
                </a:lnTo>
                <a:lnTo>
                  <a:pt x="1960" y="19"/>
                </a:lnTo>
                <a:lnTo>
                  <a:pt x="1979" y="19"/>
                </a:lnTo>
                <a:lnTo>
                  <a:pt x="1999" y="19"/>
                </a:lnTo>
                <a:lnTo>
                  <a:pt x="2018" y="18"/>
                </a:lnTo>
                <a:lnTo>
                  <a:pt x="2037" y="18"/>
                </a:lnTo>
                <a:lnTo>
                  <a:pt x="2056" y="18"/>
                </a:lnTo>
                <a:lnTo>
                  <a:pt x="2076" y="18"/>
                </a:lnTo>
                <a:lnTo>
                  <a:pt x="2095" y="17"/>
                </a:lnTo>
                <a:lnTo>
                  <a:pt x="2114" y="17"/>
                </a:lnTo>
                <a:lnTo>
                  <a:pt x="2133" y="17"/>
                </a:lnTo>
                <a:lnTo>
                  <a:pt x="2152" y="17"/>
                </a:lnTo>
                <a:lnTo>
                  <a:pt x="2172" y="16"/>
                </a:lnTo>
                <a:lnTo>
                  <a:pt x="2191" y="16"/>
                </a:lnTo>
                <a:lnTo>
                  <a:pt x="2210" y="16"/>
                </a:lnTo>
                <a:lnTo>
                  <a:pt x="2229" y="16"/>
                </a:lnTo>
                <a:lnTo>
                  <a:pt x="2249" y="15"/>
                </a:lnTo>
                <a:lnTo>
                  <a:pt x="2268" y="15"/>
                </a:lnTo>
                <a:lnTo>
                  <a:pt x="2287" y="15"/>
                </a:lnTo>
                <a:lnTo>
                  <a:pt x="2306" y="15"/>
                </a:lnTo>
                <a:lnTo>
                  <a:pt x="2325" y="14"/>
                </a:lnTo>
                <a:lnTo>
                  <a:pt x="2345" y="14"/>
                </a:lnTo>
                <a:lnTo>
                  <a:pt x="2364" y="14"/>
                </a:lnTo>
                <a:lnTo>
                  <a:pt x="2383" y="14"/>
                </a:lnTo>
                <a:lnTo>
                  <a:pt x="2402" y="13"/>
                </a:lnTo>
                <a:lnTo>
                  <a:pt x="2422" y="13"/>
                </a:lnTo>
                <a:lnTo>
                  <a:pt x="2441" y="13"/>
                </a:lnTo>
                <a:lnTo>
                  <a:pt x="2460" y="13"/>
                </a:lnTo>
                <a:lnTo>
                  <a:pt x="2479" y="13"/>
                </a:lnTo>
                <a:lnTo>
                  <a:pt x="2498" y="12"/>
                </a:lnTo>
                <a:lnTo>
                  <a:pt x="2518" y="12"/>
                </a:lnTo>
                <a:lnTo>
                  <a:pt x="2537" y="12"/>
                </a:lnTo>
                <a:lnTo>
                  <a:pt x="2556" y="12"/>
                </a:lnTo>
                <a:lnTo>
                  <a:pt x="2575" y="11"/>
                </a:lnTo>
                <a:lnTo>
                  <a:pt x="2595" y="11"/>
                </a:lnTo>
                <a:lnTo>
                  <a:pt x="2614" y="11"/>
                </a:lnTo>
                <a:lnTo>
                  <a:pt x="2633" y="11"/>
                </a:lnTo>
                <a:lnTo>
                  <a:pt x="2652" y="10"/>
                </a:lnTo>
                <a:lnTo>
                  <a:pt x="2671" y="10"/>
                </a:lnTo>
                <a:lnTo>
                  <a:pt x="2691" y="10"/>
                </a:lnTo>
                <a:lnTo>
                  <a:pt x="2710" y="10"/>
                </a:lnTo>
                <a:lnTo>
                  <a:pt x="2729" y="9"/>
                </a:lnTo>
                <a:lnTo>
                  <a:pt x="2748" y="9"/>
                </a:lnTo>
                <a:lnTo>
                  <a:pt x="2768" y="9"/>
                </a:lnTo>
                <a:lnTo>
                  <a:pt x="2787" y="9"/>
                </a:lnTo>
                <a:lnTo>
                  <a:pt x="2806" y="8"/>
                </a:lnTo>
                <a:lnTo>
                  <a:pt x="2825" y="8"/>
                </a:lnTo>
                <a:lnTo>
                  <a:pt x="2844" y="8"/>
                </a:lnTo>
                <a:lnTo>
                  <a:pt x="2864" y="8"/>
                </a:lnTo>
                <a:lnTo>
                  <a:pt x="2883" y="7"/>
                </a:lnTo>
                <a:lnTo>
                  <a:pt x="2902" y="7"/>
                </a:lnTo>
                <a:lnTo>
                  <a:pt x="2921" y="7"/>
                </a:lnTo>
                <a:lnTo>
                  <a:pt x="2941" y="7"/>
                </a:lnTo>
                <a:lnTo>
                  <a:pt x="2960" y="6"/>
                </a:lnTo>
                <a:lnTo>
                  <a:pt x="2979" y="6"/>
                </a:lnTo>
                <a:lnTo>
                  <a:pt x="2998" y="6"/>
                </a:lnTo>
                <a:lnTo>
                  <a:pt x="3017" y="6"/>
                </a:lnTo>
                <a:lnTo>
                  <a:pt x="3037" y="5"/>
                </a:lnTo>
                <a:lnTo>
                  <a:pt x="3056" y="5"/>
                </a:lnTo>
                <a:lnTo>
                  <a:pt x="3075" y="5"/>
                </a:lnTo>
                <a:lnTo>
                  <a:pt x="3094" y="5"/>
                </a:lnTo>
                <a:lnTo>
                  <a:pt x="3114" y="4"/>
                </a:lnTo>
                <a:lnTo>
                  <a:pt x="3133" y="4"/>
                </a:lnTo>
                <a:lnTo>
                  <a:pt x="3152" y="4"/>
                </a:lnTo>
                <a:lnTo>
                  <a:pt x="3171" y="4"/>
                </a:lnTo>
                <a:lnTo>
                  <a:pt x="3190" y="4"/>
                </a:lnTo>
                <a:lnTo>
                  <a:pt x="3210" y="3"/>
                </a:lnTo>
                <a:lnTo>
                  <a:pt x="3229" y="3"/>
                </a:lnTo>
                <a:lnTo>
                  <a:pt x="3248" y="3"/>
                </a:lnTo>
                <a:lnTo>
                  <a:pt x="3267" y="3"/>
                </a:lnTo>
                <a:lnTo>
                  <a:pt x="3287" y="2"/>
                </a:lnTo>
                <a:lnTo>
                  <a:pt x="3306" y="2"/>
                </a:lnTo>
                <a:lnTo>
                  <a:pt x="3325" y="2"/>
                </a:lnTo>
                <a:lnTo>
                  <a:pt x="3344" y="2"/>
                </a:lnTo>
                <a:lnTo>
                  <a:pt x="3363" y="1"/>
                </a:lnTo>
                <a:lnTo>
                  <a:pt x="3383" y="1"/>
                </a:lnTo>
                <a:lnTo>
                  <a:pt x="3402" y="1"/>
                </a:lnTo>
                <a:lnTo>
                  <a:pt x="3421" y="1"/>
                </a:lnTo>
                <a:lnTo>
                  <a:pt x="3440" y="0"/>
                </a:lnTo>
                <a:lnTo>
                  <a:pt x="3460" y="0"/>
                </a:lnTo>
                <a:lnTo>
                  <a:pt x="3479" y="2"/>
                </a:lnTo>
                <a:lnTo>
                  <a:pt x="3498" y="19"/>
                </a:lnTo>
                <a:lnTo>
                  <a:pt x="3517" y="36"/>
                </a:lnTo>
                <a:lnTo>
                  <a:pt x="3536" y="53"/>
                </a:lnTo>
                <a:lnTo>
                  <a:pt x="3556" y="70"/>
                </a:lnTo>
                <a:lnTo>
                  <a:pt x="3575" y="87"/>
                </a:lnTo>
                <a:lnTo>
                  <a:pt x="3594" y="104"/>
                </a:lnTo>
                <a:lnTo>
                  <a:pt x="3613" y="122"/>
                </a:lnTo>
                <a:lnTo>
                  <a:pt x="3633" y="139"/>
                </a:lnTo>
                <a:lnTo>
                  <a:pt x="3652" y="156"/>
                </a:lnTo>
                <a:lnTo>
                  <a:pt x="3671" y="173"/>
                </a:lnTo>
                <a:lnTo>
                  <a:pt x="3690" y="190"/>
                </a:lnTo>
                <a:lnTo>
                  <a:pt x="3709" y="207"/>
                </a:lnTo>
                <a:lnTo>
                  <a:pt x="3729" y="224"/>
                </a:lnTo>
                <a:lnTo>
                  <a:pt x="3748" y="241"/>
                </a:lnTo>
                <a:lnTo>
                  <a:pt x="3767" y="259"/>
                </a:lnTo>
                <a:lnTo>
                  <a:pt x="3786" y="276"/>
                </a:lnTo>
                <a:lnTo>
                  <a:pt x="3806" y="293"/>
                </a:lnTo>
                <a:lnTo>
                  <a:pt x="3825" y="310"/>
                </a:lnTo>
                <a:lnTo>
                  <a:pt x="3844" y="327"/>
                </a:lnTo>
                <a:lnTo>
                  <a:pt x="3863" y="344"/>
                </a:lnTo>
                <a:lnTo>
                  <a:pt x="3882" y="361"/>
                </a:lnTo>
                <a:lnTo>
                  <a:pt x="3902" y="378"/>
                </a:lnTo>
                <a:lnTo>
                  <a:pt x="3921" y="395"/>
                </a:lnTo>
                <a:lnTo>
                  <a:pt x="3940" y="413"/>
                </a:lnTo>
                <a:lnTo>
                  <a:pt x="3959" y="430"/>
                </a:lnTo>
                <a:lnTo>
                  <a:pt x="3979" y="447"/>
                </a:lnTo>
                <a:lnTo>
                  <a:pt x="3998" y="464"/>
                </a:lnTo>
                <a:lnTo>
                  <a:pt x="4017" y="481"/>
                </a:lnTo>
                <a:lnTo>
                  <a:pt x="4036" y="498"/>
                </a:lnTo>
                <a:lnTo>
                  <a:pt x="4055" y="515"/>
                </a:lnTo>
                <a:lnTo>
                  <a:pt x="4075" y="532"/>
                </a:lnTo>
                <a:lnTo>
                  <a:pt x="4094" y="549"/>
                </a:lnTo>
                <a:lnTo>
                  <a:pt x="4113" y="567"/>
                </a:lnTo>
                <a:lnTo>
                  <a:pt x="4132" y="584"/>
                </a:lnTo>
                <a:lnTo>
                  <a:pt x="4152" y="601"/>
                </a:lnTo>
                <a:lnTo>
                  <a:pt x="4171" y="618"/>
                </a:lnTo>
                <a:lnTo>
                  <a:pt x="4190" y="635"/>
                </a:lnTo>
                <a:lnTo>
                  <a:pt x="4209" y="652"/>
                </a:lnTo>
                <a:lnTo>
                  <a:pt x="4228" y="669"/>
                </a:lnTo>
                <a:lnTo>
                  <a:pt x="4248" y="686"/>
                </a:lnTo>
                <a:lnTo>
                  <a:pt x="4267" y="703"/>
                </a:lnTo>
                <a:lnTo>
                  <a:pt x="4286" y="721"/>
                </a:lnTo>
                <a:lnTo>
                  <a:pt x="4305" y="738"/>
                </a:lnTo>
                <a:lnTo>
                  <a:pt x="4325" y="755"/>
                </a:lnTo>
                <a:lnTo>
                  <a:pt x="4344" y="772"/>
                </a:lnTo>
                <a:lnTo>
                  <a:pt x="4363" y="789"/>
                </a:lnTo>
                <a:lnTo>
                  <a:pt x="4382" y="806"/>
                </a:lnTo>
                <a:lnTo>
                  <a:pt x="4401" y="823"/>
                </a:lnTo>
                <a:lnTo>
                  <a:pt x="4421" y="840"/>
                </a:lnTo>
                <a:lnTo>
                  <a:pt x="4440" y="858"/>
                </a:lnTo>
                <a:lnTo>
                  <a:pt x="4459" y="875"/>
                </a:lnTo>
                <a:lnTo>
                  <a:pt x="4478" y="892"/>
                </a:lnTo>
                <a:lnTo>
                  <a:pt x="4498" y="909"/>
                </a:lnTo>
                <a:lnTo>
                  <a:pt x="4517" y="926"/>
                </a:lnTo>
                <a:lnTo>
                  <a:pt x="4536" y="943"/>
                </a:lnTo>
                <a:lnTo>
                  <a:pt x="4555" y="960"/>
                </a:lnTo>
                <a:lnTo>
                  <a:pt x="4574" y="977"/>
                </a:lnTo>
                <a:lnTo>
                  <a:pt x="4594" y="994"/>
                </a:lnTo>
                <a:lnTo>
                  <a:pt x="4613" y="1012"/>
                </a:lnTo>
                <a:lnTo>
                  <a:pt x="4632" y="1029"/>
                </a:lnTo>
                <a:lnTo>
                  <a:pt x="4651" y="1046"/>
                </a:lnTo>
                <a:lnTo>
                  <a:pt x="4671" y="1063"/>
                </a:lnTo>
                <a:lnTo>
                  <a:pt x="4690" y="1080"/>
                </a:lnTo>
                <a:lnTo>
                  <a:pt x="4709" y="1097"/>
                </a:lnTo>
                <a:lnTo>
                  <a:pt x="4728" y="1114"/>
                </a:lnTo>
                <a:lnTo>
                  <a:pt x="4747" y="1131"/>
                </a:lnTo>
                <a:lnTo>
                  <a:pt x="4767" y="1148"/>
                </a:lnTo>
                <a:lnTo>
                  <a:pt x="4786" y="1166"/>
                </a:lnTo>
                <a:lnTo>
                  <a:pt x="4805" y="1183"/>
                </a:lnTo>
                <a:lnTo>
                  <a:pt x="4824" y="1200"/>
                </a:lnTo>
                <a:lnTo>
                  <a:pt x="4844" y="1217"/>
                </a:lnTo>
                <a:lnTo>
                  <a:pt x="4863" y="1234"/>
                </a:lnTo>
                <a:lnTo>
                  <a:pt x="4882" y="1251"/>
                </a:lnTo>
                <a:lnTo>
                  <a:pt x="4901" y="1268"/>
                </a:lnTo>
                <a:lnTo>
                  <a:pt x="4921" y="1285"/>
                </a:lnTo>
              </a:path>
            </a:pathLst>
          </a:custGeom>
          <a:noFill/>
          <a:ln w="2857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5528" name="Freeform 403"/>
          <p:cNvSpPr>
            <a:spLocks/>
          </p:cNvSpPr>
          <p:nvPr/>
        </p:nvSpPr>
        <p:spPr bwMode="auto">
          <a:xfrm flipV="1">
            <a:off x="3919539" y="2587625"/>
            <a:ext cx="5051425" cy="2033588"/>
          </a:xfrm>
          <a:custGeom>
            <a:avLst/>
            <a:gdLst>
              <a:gd name="T0" fmla="*/ 2147483647 w 4647"/>
              <a:gd name="T1" fmla="*/ 2147483647 h 1852"/>
              <a:gd name="T2" fmla="*/ 2147483647 w 4647"/>
              <a:gd name="T3" fmla="*/ 2147483647 h 1852"/>
              <a:gd name="T4" fmla="*/ 2147483647 w 4647"/>
              <a:gd name="T5" fmla="*/ 2147483647 h 1852"/>
              <a:gd name="T6" fmla="*/ 2147483647 w 4647"/>
              <a:gd name="T7" fmla="*/ 2147483647 h 1852"/>
              <a:gd name="T8" fmla="*/ 2147483647 w 4647"/>
              <a:gd name="T9" fmla="*/ 2147483647 h 1852"/>
              <a:gd name="T10" fmla="*/ 2147483647 w 4647"/>
              <a:gd name="T11" fmla="*/ 2147483647 h 1852"/>
              <a:gd name="T12" fmla="*/ 2147483647 w 4647"/>
              <a:gd name="T13" fmla="*/ 2147483647 h 1852"/>
              <a:gd name="T14" fmla="*/ 2147483647 w 4647"/>
              <a:gd name="T15" fmla="*/ 2147483647 h 1852"/>
              <a:gd name="T16" fmla="*/ 2147483647 w 4647"/>
              <a:gd name="T17" fmla="*/ 2147483647 h 1852"/>
              <a:gd name="T18" fmla="*/ 2147483647 w 4647"/>
              <a:gd name="T19" fmla="*/ 2147483647 h 1852"/>
              <a:gd name="T20" fmla="*/ 2147483647 w 4647"/>
              <a:gd name="T21" fmla="*/ 2147483647 h 1852"/>
              <a:gd name="T22" fmla="*/ 2147483647 w 4647"/>
              <a:gd name="T23" fmla="*/ 2147483647 h 1852"/>
              <a:gd name="T24" fmla="*/ 2147483647 w 4647"/>
              <a:gd name="T25" fmla="*/ 2147483647 h 1852"/>
              <a:gd name="T26" fmla="*/ 2147483647 w 4647"/>
              <a:gd name="T27" fmla="*/ 2147483647 h 1852"/>
              <a:gd name="T28" fmla="*/ 2147483647 w 4647"/>
              <a:gd name="T29" fmla="*/ 2147483647 h 1852"/>
              <a:gd name="T30" fmla="*/ 2147483647 w 4647"/>
              <a:gd name="T31" fmla="*/ 2147483647 h 1852"/>
              <a:gd name="T32" fmla="*/ 2147483647 w 4647"/>
              <a:gd name="T33" fmla="*/ 2147483647 h 1852"/>
              <a:gd name="T34" fmla="*/ 2147483647 w 4647"/>
              <a:gd name="T35" fmla="*/ 2147483647 h 1852"/>
              <a:gd name="T36" fmla="*/ 2147483647 w 4647"/>
              <a:gd name="T37" fmla="*/ 2147483647 h 1852"/>
              <a:gd name="T38" fmla="*/ 2147483647 w 4647"/>
              <a:gd name="T39" fmla="*/ 2147483647 h 1852"/>
              <a:gd name="T40" fmla="*/ 2147483647 w 4647"/>
              <a:gd name="T41" fmla="*/ 2147483647 h 1852"/>
              <a:gd name="T42" fmla="*/ 2147483647 w 4647"/>
              <a:gd name="T43" fmla="*/ 2147483647 h 1852"/>
              <a:gd name="T44" fmla="*/ 2147483647 w 4647"/>
              <a:gd name="T45" fmla="*/ 2147483647 h 1852"/>
              <a:gd name="T46" fmla="*/ 2147483647 w 4647"/>
              <a:gd name="T47" fmla="*/ 2147483647 h 1852"/>
              <a:gd name="T48" fmla="*/ 2147483647 w 4647"/>
              <a:gd name="T49" fmla="*/ 2147483647 h 1852"/>
              <a:gd name="T50" fmla="*/ 2147483647 w 4647"/>
              <a:gd name="T51" fmla="*/ 2147483647 h 1852"/>
              <a:gd name="T52" fmla="*/ 2147483647 w 4647"/>
              <a:gd name="T53" fmla="*/ 2147483647 h 1852"/>
              <a:gd name="T54" fmla="*/ 2147483647 w 4647"/>
              <a:gd name="T55" fmla="*/ 2147483647 h 1852"/>
              <a:gd name="T56" fmla="*/ 2147483647 w 4647"/>
              <a:gd name="T57" fmla="*/ 2147483647 h 1852"/>
              <a:gd name="T58" fmla="*/ 2147483647 w 4647"/>
              <a:gd name="T59" fmla="*/ 2147483647 h 1852"/>
              <a:gd name="T60" fmla="*/ 2147483647 w 4647"/>
              <a:gd name="T61" fmla="*/ 2147483647 h 1852"/>
              <a:gd name="T62" fmla="*/ 2147483647 w 4647"/>
              <a:gd name="T63" fmla="*/ 2147483647 h 1852"/>
              <a:gd name="T64" fmla="*/ 2147483647 w 4647"/>
              <a:gd name="T65" fmla="*/ 2147483647 h 1852"/>
              <a:gd name="T66" fmla="*/ 2147483647 w 4647"/>
              <a:gd name="T67" fmla="*/ 2147483647 h 1852"/>
              <a:gd name="T68" fmla="*/ 2147483647 w 4647"/>
              <a:gd name="T69" fmla="*/ 2147483647 h 1852"/>
              <a:gd name="T70" fmla="*/ 2147483647 w 4647"/>
              <a:gd name="T71" fmla="*/ 2147483647 h 1852"/>
              <a:gd name="T72" fmla="*/ 2147483647 w 4647"/>
              <a:gd name="T73" fmla="*/ 2147483647 h 1852"/>
              <a:gd name="T74" fmla="*/ 2147483647 w 4647"/>
              <a:gd name="T75" fmla="*/ 2147483647 h 1852"/>
              <a:gd name="T76" fmla="*/ 2147483647 w 4647"/>
              <a:gd name="T77" fmla="*/ 2147483647 h 1852"/>
              <a:gd name="T78" fmla="*/ 2147483647 w 4647"/>
              <a:gd name="T79" fmla="*/ 2147483647 h 1852"/>
              <a:gd name="T80" fmla="*/ 2147483647 w 4647"/>
              <a:gd name="T81" fmla="*/ 2147483647 h 1852"/>
              <a:gd name="T82" fmla="*/ 2147483647 w 4647"/>
              <a:gd name="T83" fmla="*/ 2147483647 h 1852"/>
              <a:gd name="T84" fmla="*/ 2147483647 w 4647"/>
              <a:gd name="T85" fmla="*/ 2147483647 h 1852"/>
              <a:gd name="T86" fmla="*/ 2147483647 w 4647"/>
              <a:gd name="T87" fmla="*/ 2147483647 h 1852"/>
              <a:gd name="T88" fmla="*/ 2147483647 w 4647"/>
              <a:gd name="T89" fmla="*/ 2147483647 h 1852"/>
              <a:gd name="T90" fmla="*/ 2147483647 w 4647"/>
              <a:gd name="T91" fmla="*/ 2147483647 h 1852"/>
              <a:gd name="T92" fmla="*/ 2147483647 w 4647"/>
              <a:gd name="T93" fmla="*/ 2147483647 h 1852"/>
              <a:gd name="T94" fmla="*/ 2147483647 w 4647"/>
              <a:gd name="T95" fmla="*/ 2147483647 h 1852"/>
              <a:gd name="T96" fmla="*/ 2147483647 w 4647"/>
              <a:gd name="T97" fmla="*/ 2147483647 h 1852"/>
              <a:gd name="T98" fmla="*/ 2147483647 w 4647"/>
              <a:gd name="T99" fmla="*/ 2147483647 h 18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47"/>
              <a:gd name="T151" fmla="*/ 0 h 1852"/>
              <a:gd name="T152" fmla="*/ 4647 w 4647"/>
              <a:gd name="T153" fmla="*/ 1852 h 18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47" h="1852">
                <a:moveTo>
                  <a:pt x="0" y="595"/>
                </a:moveTo>
                <a:lnTo>
                  <a:pt x="46" y="547"/>
                </a:lnTo>
                <a:lnTo>
                  <a:pt x="92" y="499"/>
                </a:lnTo>
                <a:lnTo>
                  <a:pt x="139" y="452"/>
                </a:lnTo>
                <a:lnTo>
                  <a:pt x="185" y="407"/>
                </a:lnTo>
                <a:lnTo>
                  <a:pt x="232" y="365"/>
                </a:lnTo>
                <a:lnTo>
                  <a:pt x="278" y="326"/>
                </a:lnTo>
                <a:lnTo>
                  <a:pt x="325" y="287"/>
                </a:lnTo>
                <a:lnTo>
                  <a:pt x="371" y="244"/>
                </a:lnTo>
                <a:lnTo>
                  <a:pt x="418" y="199"/>
                </a:lnTo>
                <a:lnTo>
                  <a:pt x="464" y="198"/>
                </a:lnTo>
                <a:lnTo>
                  <a:pt x="511" y="215"/>
                </a:lnTo>
                <a:lnTo>
                  <a:pt x="557" y="217"/>
                </a:lnTo>
                <a:lnTo>
                  <a:pt x="604" y="223"/>
                </a:lnTo>
                <a:lnTo>
                  <a:pt x="650" y="225"/>
                </a:lnTo>
                <a:lnTo>
                  <a:pt x="697" y="245"/>
                </a:lnTo>
                <a:lnTo>
                  <a:pt x="743" y="274"/>
                </a:lnTo>
                <a:lnTo>
                  <a:pt x="790" y="277"/>
                </a:lnTo>
                <a:lnTo>
                  <a:pt x="836" y="289"/>
                </a:lnTo>
                <a:lnTo>
                  <a:pt x="883" y="269"/>
                </a:lnTo>
                <a:lnTo>
                  <a:pt x="929" y="229"/>
                </a:lnTo>
                <a:lnTo>
                  <a:pt x="976" y="179"/>
                </a:lnTo>
                <a:lnTo>
                  <a:pt x="1022" y="128"/>
                </a:lnTo>
                <a:lnTo>
                  <a:pt x="1068" y="92"/>
                </a:lnTo>
                <a:lnTo>
                  <a:pt x="1115" y="60"/>
                </a:lnTo>
                <a:lnTo>
                  <a:pt x="1161" y="38"/>
                </a:lnTo>
                <a:lnTo>
                  <a:pt x="1208" y="23"/>
                </a:lnTo>
                <a:lnTo>
                  <a:pt x="1254" y="13"/>
                </a:lnTo>
                <a:lnTo>
                  <a:pt x="1301" y="0"/>
                </a:lnTo>
                <a:lnTo>
                  <a:pt x="1347" y="1"/>
                </a:lnTo>
                <a:lnTo>
                  <a:pt x="1394" y="12"/>
                </a:lnTo>
                <a:lnTo>
                  <a:pt x="1440" y="25"/>
                </a:lnTo>
                <a:lnTo>
                  <a:pt x="1487" y="59"/>
                </a:lnTo>
                <a:lnTo>
                  <a:pt x="1533" y="94"/>
                </a:lnTo>
                <a:lnTo>
                  <a:pt x="1580" y="131"/>
                </a:lnTo>
                <a:lnTo>
                  <a:pt x="1626" y="159"/>
                </a:lnTo>
                <a:lnTo>
                  <a:pt x="1673" y="160"/>
                </a:lnTo>
                <a:lnTo>
                  <a:pt x="1719" y="172"/>
                </a:lnTo>
                <a:lnTo>
                  <a:pt x="1766" y="168"/>
                </a:lnTo>
                <a:lnTo>
                  <a:pt x="1812" y="148"/>
                </a:lnTo>
                <a:lnTo>
                  <a:pt x="1859" y="141"/>
                </a:lnTo>
                <a:lnTo>
                  <a:pt x="1905" y="125"/>
                </a:lnTo>
                <a:lnTo>
                  <a:pt x="1952" y="126"/>
                </a:lnTo>
                <a:lnTo>
                  <a:pt x="1998" y="125"/>
                </a:lnTo>
                <a:lnTo>
                  <a:pt x="2044" y="132"/>
                </a:lnTo>
                <a:lnTo>
                  <a:pt x="2091" y="161"/>
                </a:lnTo>
                <a:lnTo>
                  <a:pt x="2137" y="172"/>
                </a:lnTo>
                <a:lnTo>
                  <a:pt x="2184" y="189"/>
                </a:lnTo>
                <a:lnTo>
                  <a:pt x="2230" y="209"/>
                </a:lnTo>
                <a:lnTo>
                  <a:pt x="2277" y="252"/>
                </a:lnTo>
                <a:lnTo>
                  <a:pt x="2323" y="307"/>
                </a:lnTo>
                <a:lnTo>
                  <a:pt x="2370" y="334"/>
                </a:lnTo>
                <a:lnTo>
                  <a:pt x="2416" y="348"/>
                </a:lnTo>
                <a:lnTo>
                  <a:pt x="2463" y="361"/>
                </a:lnTo>
                <a:lnTo>
                  <a:pt x="2509" y="349"/>
                </a:lnTo>
                <a:lnTo>
                  <a:pt x="2556" y="331"/>
                </a:lnTo>
                <a:lnTo>
                  <a:pt x="2602" y="307"/>
                </a:lnTo>
                <a:lnTo>
                  <a:pt x="2649" y="305"/>
                </a:lnTo>
                <a:lnTo>
                  <a:pt x="2695" y="320"/>
                </a:lnTo>
                <a:lnTo>
                  <a:pt x="2742" y="344"/>
                </a:lnTo>
                <a:lnTo>
                  <a:pt x="2788" y="354"/>
                </a:lnTo>
                <a:lnTo>
                  <a:pt x="2835" y="340"/>
                </a:lnTo>
                <a:lnTo>
                  <a:pt x="2881" y="317"/>
                </a:lnTo>
                <a:lnTo>
                  <a:pt x="2928" y="289"/>
                </a:lnTo>
                <a:lnTo>
                  <a:pt x="2974" y="262"/>
                </a:lnTo>
                <a:lnTo>
                  <a:pt x="3020" y="250"/>
                </a:lnTo>
                <a:lnTo>
                  <a:pt x="3067" y="226"/>
                </a:lnTo>
                <a:lnTo>
                  <a:pt x="3113" y="197"/>
                </a:lnTo>
                <a:lnTo>
                  <a:pt x="3160" y="172"/>
                </a:lnTo>
                <a:lnTo>
                  <a:pt x="3206" y="151"/>
                </a:lnTo>
                <a:lnTo>
                  <a:pt x="3253" y="149"/>
                </a:lnTo>
                <a:lnTo>
                  <a:pt x="3299" y="135"/>
                </a:lnTo>
                <a:lnTo>
                  <a:pt x="3346" y="127"/>
                </a:lnTo>
                <a:lnTo>
                  <a:pt x="3392" y="159"/>
                </a:lnTo>
                <a:lnTo>
                  <a:pt x="3439" y="215"/>
                </a:lnTo>
                <a:lnTo>
                  <a:pt x="3485" y="287"/>
                </a:lnTo>
                <a:lnTo>
                  <a:pt x="3532" y="412"/>
                </a:lnTo>
                <a:lnTo>
                  <a:pt x="3578" y="528"/>
                </a:lnTo>
                <a:lnTo>
                  <a:pt x="3625" y="642"/>
                </a:lnTo>
                <a:lnTo>
                  <a:pt x="3671" y="750"/>
                </a:lnTo>
                <a:lnTo>
                  <a:pt x="3718" y="827"/>
                </a:lnTo>
                <a:lnTo>
                  <a:pt x="3764" y="904"/>
                </a:lnTo>
                <a:lnTo>
                  <a:pt x="3811" y="929"/>
                </a:lnTo>
                <a:lnTo>
                  <a:pt x="3857" y="920"/>
                </a:lnTo>
                <a:lnTo>
                  <a:pt x="3904" y="942"/>
                </a:lnTo>
                <a:lnTo>
                  <a:pt x="3950" y="924"/>
                </a:lnTo>
                <a:lnTo>
                  <a:pt x="3996" y="924"/>
                </a:lnTo>
                <a:lnTo>
                  <a:pt x="4043" y="910"/>
                </a:lnTo>
                <a:lnTo>
                  <a:pt x="4089" y="905"/>
                </a:lnTo>
                <a:lnTo>
                  <a:pt x="4136" y="914"/>
                </a:lnTo>
                <a:lnTo>
                  <a:pt x="4182" y="891"/>
                </a:lnTo>
                <a:lnTo>
                  <a:pt x="4229" y="893"/>
                </a:lnTo>
                <a:lnTo>
                  <a:pt x="4275" y="945"/>
                </a:lnTo>
                <a:lnTo>
                  <a:pt x="4322" y="1046"/>
                </a:lnTo>
                <a:lnTo>
                  <a:pt x="4368" y="1161"/>
                </a:lnTo>
                <a:lnTo>
                  <a:pt x="4415" y="1280"/>
                </a:lnTo>
                <a:lnTo>
                  <a:pt x="4461" y="1396"/>
                </a:lnTo>
                <a:lnTo>
                  <a:pt x="4508" y="1511"/>
                </a:lnTo>
                <a:lnTo>
                  <a:pt x="4554" y="1624"/>
                </a:lnTo>
                <a:lnTo>
                  <a:pt x="4601" y="1737"/>
                </a:lnTo>
                <a:lnTo>
                  <a:pt x="4647" y="1852"/>
                </a:lnTo>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cxnSp>
        <p:nvCxnSpPr>
          <p:cNvPr id="7" name="Straight Connector 6"/>
          <p:cNvCxnSpPr/>
          <p:nvPr/>
        </p:nvCxnSpPr>
        <p:spPr bwMode="auto">
          <a:xfrm>
            <a:off x="7502525" y="1703388"/>
            <a:ext cx="0" cy="427990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5530" name="Text Box 327"/>
          <p:cNvSpPr txBox="1">
            <a:spLocks noChangeArrowheads="1"/>
          </p:cNvSpPr>
          <p:nvPr/>
        </p:nvSpPr>
        <p:spPr bwMode="auto">
          <a:xfrm>
            <a:off x="3759201" y="2251076"/>
            <a:ext cx="2943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400" b="1" i="1">
                <a:solidFill>
                  <a:srgbClr val="004D86"/>
                </a:solidFill>
                <a:latin typeface="Arial" charset="0"/>
                <a:cs typeface="Arial" charset="0"/>
              </a:rPr>
              <a:t>Breakpoint</a:t>
            </a:r>
            <a:r>
              <a:rPr lang="en-US" altLang="en-US" sz="1000" b="1" i="1">
                <a:solidFill>
                  <a:srgbClr val="004D86"/>
                </a:solidFill>
                <a:latin typeface="Arial" charset="0"/>
                <a:cs typeface="Arial" charset="0"/>
              </a:rPr>
              <a:t> </a:t>
            </a:r>
            <a:r>
              <a:rPr lang="en-US" altLang="en-US" sz="1400" b="1" i="1">
                <a:solidFill>
                  <a:srgbClr val="004D86"/>
                </a:solidFill>
                <a:latin typeface="Arial" charset="0"/>
                <a:cs typeface="Arial" charset="0"/>
              </a:rPr>
              <a:t>at 1991: p&lt;0.0001</a:t>
            </a:r>
          </a:p>
        </p:txBody>
      </p:sp>
      <p:sp>
        <p:nvSpPr>
          <p:cNvPr id="185531" name="TextBox 9"/>
          <p:cNvSpPr txBox="1">
            <a:spLocks noChangeArrowheads="1"/>
          </p:cNvSpPr>
          <p:nvPr/>
        </p:nvSpPr>
        <p:spPr bwMode="auto">
          <a:xfrm>
            <a:off x="3879851" y="5680075"/>
            <a:ext cx="18854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CA" altLang="en-US" sz="1100" b="1" i="1">
                <a:solidFill>
                  <a:srgbClr val="FF0000"/>
                </a:solidFill>
                <a:cs typeface="Arial" charset="0"/>
              </a:rPr>
              <a:t>LOESS smoother (Span =  0.2)</a:t>
            </a:r>
          </a:p>
        </p:txBody>
      </p:sp>
      <p:sp>
        <p:nvSpPr>
          <p:cNvPr id="185532" name="Rectangle 205"/>
          <p:cNvSpPr>
            <a:spLocks noChangeArrowheads="1"/>
          </p:cNvSpPr>
          <p:nvPr/>
        </p:nvSpPr>
        <p:spPr bwMode="auto">
          <a:xfrm>
            <a:off x="1524000" y="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US" altLang="en-US" sz="2800" b="1" i="1" dirty="0">
                <a:solidFill>
                  <a:srgbClr val="000099"/>
                </a:solidFill>
                <a:latin typeface="Calibri" pitchFamily="34" charset="0"/>
                <a:cs typeface="Arial" charset="0"/>
              </a:rPr>
              <a:t>Hudson Bay area has recently undergone a climate regime shift in the 1990s (</a:t>
            </a:r>
            <a:r>
              <a:rPr lang="en-US" altLang="en-US" sz="2800" b="1" i="1" dirty="0" err="1">
                <a:solidFill>
                  <a:srgbClr val="000099"/>
                </a:solidFill>
                <a:latin typeface="Calibri" pitchFamily="34" charset="0"/>
                <a:cs typeface="Arial" charset="0"/>
              </a:rPr>
              <a:t>Rühland</a:t>
            </a:r>
            <a:r>
              <a:rPr lang="en-US" altLang="en-US" sz="2800" b="1" i="1" dirty="0">
                <a:solidFill>
                  <a:srgbClr val="000099"/>
                </a:solidFill>
                <a:latin typeface="Calibri" pitchFamily="34" charset="0"/>
                <a:cs typeface="Arial" charset="0"/>
              </a:rPr>
              <a:t> et al. 2013, </a:t>
            </a:r>
            <a:r>
              <a:rPr lang="en-US" altLang="en-US" sz="2800" b="1" i="1" dirty="0" err="1">
                <a:solidFill>
                  <a:srgbClr val="000099"/>
                </a:solidFill>
                <a:latin typeface="Calibri" pitchFamily="34" charset="0"/>
                <a:cs typeface="Arial" charset="0"/>
              </a:rPr>
              <a:t>Proc</a:t>
            </a:r>
            <a:r>
              <a:rPr lang="en-US" altLang="en-US" sz="2800" b="1" i="1" dirty="0">
                <a:solidFill>
                  <a:srgbClr val="000099"/>
                </a:solidFill>
                <a:latin typeface="Calibri" pitchFamily="34" charset="0"/>
                <a:cs typeface="Arial" charset="0"/>
              </a:rPr>
              <a:t> Roy </a:t>
            </a:r>
            <a:r>
              <a:rPr lang="en-US" altLang="en-US" sz="2800" b="1" i="1" dirty="0" err="1">
                <a:solidFill>
                  <a:srgbClr val="000099"/>
                </a:solidFill>
                <a:latin typeface="Calibri" pitchFamily="34" charset="0"/>
                <a:cs typeface="Arial" charset="0"/>
              </a:rPr>
              <a:t>Soc</a:t>
            </a:r>
            <a:r>
              <a:rPr lang="en-US" altLang="en-US" sz="2800" b="1" i="1" dirty="0">
                <a:solidFill>
                  <a:srgbClr val="000099"/>
                </a:solidFill>
                <a:latin typeface="Calibri" pitchFamily="34" charset="0"/>
                <a:cs typeface="Arial" charset="0"/>
              </a:rPr>
              <a:t> </a:t>
            </a:r>
            <a:r>
              <a:rPr lang="en-US" altLang="en-US" sz="2800" b="1" i="1" dirty="0" err="1">
                <a:solidFill>
                  <a:srgbClr val="000099"/>
                </a:solidFill>
                <a:latin typeface="Calibri" pitchFamily="34" charset="0"/>
                <a:cs typeface="Arial" charset="0"/>
              </a:rPr>
              <a:t>Lond</a:t>
            </a:r>
            <a:r>
              <a:rPr lang="en-US" altLang="en-US" sz="2800" b="1" i="1" dirty="0">
                <a:solidFill>
                  <a:srgbClr val="000099"/>
                </a:solidFill>
                <a:latin typeface="Calibri" pitchFamily="34" charset="0"/>
                <a:cs typeface="Arial" charset="0"/>
              </a:rPr>
              <a:t> B)</a:t>
            </a:r>
            <a:endParaRPr lang="en-CA" altLang="en-US" sz="2800" dirty="0">
              <a:solidFill>
                <a:srgbClr val="FFFF00"/>
              </a:solidFill>
              <a:cs typeface="Arial" charset="0"/>
            </a:endParaRPr>
          </a:p>
        </p:txBody>
      </p:sp>
      <p:cxnSp>
        <p:nvCxnSpPr>
          <p:cNvPr id="207" name="Straight Connector 206"/>
          <p:cNvCxnSpPr/>
          <p:nvPr/>
        </p:nvCxnSpPr>
        <p:spPr>
          <a:xfrm>
            <a:off x="1524000" y="862013"/>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75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149"/>
          <p:cNvSpPr txBox="1">
            <a:spLocks noChangeArrowheads="1"/>
          </p:cNvSpPr>
          <p:nvPr/>
        </p:nvSpPr>
        <p:spPr bwMode="auto">
          <a:xfrm>
            <a:off x="1676400" y="1016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a:solidFill>
                  <a:srgbClr val="000099"/>
                </a:solidFill>
                <a:latin typeface="Arial" charset="0"/>
                <a:cs typeface="Arial" charset="0"/>
              </a:rPr>
              <a:t>Climate tipping point: diatoms respond </a:t>
            </a:r>
          </a:p>
        </p:txBody>
      </p:sp>
      <p:sp>
        <p:nvSpPr>
          <p:cNvPr id="187395" name="Line 5"/>
          <p:cNvSpPr>
            <a:spLocks noChangeShapeType="1"/>
          </p:cNvSpPr>
          <p:nvPr/>
        </p:nvSpPr>
        <p:spPr bwMode="auto">
          <a:xfrm>
            <a:off x="1522413" y="595313"/>
            <a:ext cx="9144001"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187396" name="Group 320"/>
          <p:cNvGrpSpPr>
            <a:grpSpLocks/>
          </p:cNvGrpSpPr>
          <p:nvPr/>
        </p:nvGrpSpPr>
        <p:grpSpPr bwMode="auto">
          <a:xfrm>
            <a:off x="3077272" y="1295400"/>
            <a:ext cx="5253680" cy="5257800"/>
            <a:chOff x="1553272" y="1295400"/>
            <a:chExt cx="5253680" cy="5257138"/>
          </a:xfrm>
        </p:grpSpPr>
        <p:grpSp>
          <p:nvGrpSpPr>
            <p:cNvPr id="187403" name="Group 1"/>
            <p:cNvGrpSpPr>
              <a:grpSpLocks/>
            </p:cNvGrpSpPr>
            <p:nvPr/>
          </p:nvGrpSpPr>
          <p:grpSpPr bwMode="auto">
            <a:xfrm>
              <a:off x="1553272" y="1295400"/>
              <a:ext cx="5253680" cy="5105400"/>
              <a:chOff x="5158504" y="836613"/>
              <a:chExt cx="3713746" cy="3963986"/>
            </a:xfrm>
          </p:grpSpPr>
          <p:sp>
            <p:nvSpPr>
              <p:cNvPr id="187420" name="Rectangle 290"/>
              <p:cNvSpPr>
                <a:spLocks noChangeArrowheads="1"/>
              </p:cNvSpPr>
              <p:nvPr/>
            </p:nvSpPr>
            <p:spPr bwMode="auto">
              <a:xfrm>
                <a:off x="5767388" y="836613"/>
                <a:ext cx="256698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21" name="Line 293"/>
              <p:cNvSpPr>
                <a:spLocks noChangeShapeType="1"/>
              </p:cNvSpPr>
              <p:nvPr/>
            </p:nvSpPr>
            <p:spPr bwMode="auto">
              <a:xfrm>
                <a:off x="5767388" y="2633663"/>
                <a:ext cx="256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2" name="Line 294"/>
              <p:cNvSpPr>
                <a:spLocks noChangeShapeType="1"/>
              </p:cNvSpPr>
              <p:nvPr/>
            </p:nvSpPr>
            <p:spPr bwMode="auto">
              <a:xfrm flipV="1">
                <a:off x="5767388"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3" name="Line 295"/>
              <p:cNvSpPr>
                <a:spLocks noChangeShapeType="1"/>
              </p:cNvSpPr>
              <p:nvPr/>
            </p:nvSpPr>
            <p:spPr bwMode="auto">
              <a:xfrm flipV="1">
                <a:off x="5951538"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4" name="Line 296"/>
              <p:cNvSpPr>
                <a:spLocks noChangeShapeType="1"/>
              </p:cNvSpPr>
              <p:nvPr/>
            </p:nvSpPr>
            <p:spPr bwMode="auto">
              <a:xfrm flipV="1">
                <a:off x="6134100"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5" name="Line 297"/>
              <p:cNvSpPr>
                <a:spLocks noChangeShapeType="1"/>
              </p:cNvSpPr>
              <p:nvPr/>
            </p:nvSpPr>
            <p:spPr bwMode="auto">
              <a:xfrm flipV="1">
                <a:off x="6316663"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6" name="Line 298"/>
              <p:cNvSpPr>
                <a:spLocks noChangeShapeType="1"/>
              </p:cNvSpPr>
              <p:nvPr/>
            </p:nvSpPr>
            <p:spPr bwMode="auto">
              <a:xfrm flipV="1">
                <a:off x="6500813"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7" name="Line 299"/>
              <p:cNvSpPr>
                <a:spLocks noChangeShapeType="1"/>
              </p:cNvSpPr>
              <p:nvPr/>
            </p:nvSpPr>
            <p:spPr bwMode="auto">
              <a:xfrm flipV="1">
                <a:off x="6683375"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8" name="Line 300"/>
              <p:cNvSpPr>
                <a:spLocks noChangeShapeType="1"/>
              </p:cNvSpPr>
              <p:nvPr/>
            </p:nvSpPr>
            <p:spPr bwMode="auto">
              <a:xfrm flipV="1">
                <a:off x="6867525"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29" name="Line 301"/>
              <p:cNvSpPr>
                <a:spLocks noChangeShapeType="1"/>
              </p:cNvSpPr>
              <p:nvPr/>
            </p:nvSpPr>
            <p:spPr bwMode="auto">
              <a:xfrm flipV="1">
                <a:off x="7051675"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0" name="Line 302"/>
              <p:cNvSpPr>
                <a:spLocks noChangeShapeType="1"/>
              </p:cNvSpPr>
              <p:nvPr/>
            </p:nvSpPr>
            <p:spPr bwMode="auto">
              <a:xfrm flipV="1">
                <a:off x="7234238"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1" name="Line 303"/>
              <p:cNvSpPr>
                <a:spLocks noChangeShapeType="1"/>
              </p:cNvSpPr>
              <p:nvPr/>
            </p:nvSpPr>
            <p:spPr bwMode="auto">
              <a:xfrm flipV="1">
                <a:off x="7416800"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2" name="Line 304"/>
              <p:cNvSpPr>
                <a:spLocks noChangeShapeType="1"/>
              </p:cNvSpPr>
              <p:nvPr/>
            </p:nvSpPr>
            <p:spPr bwMode="auto">
              <a:xfrm flipV="1">
                <a:off x="7600950"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3" name="Line 305"/>
              <p:cNvSpPr>
                <a:spLocks noChangeShapeType="1"/>
              </p:cNvSpPr>
              <p:nvPr/>
            </p:nvSpPr>
            <p:spPr bwMode="auto">
              <a:xfrm flipV="1">
                <a:off x="7783513"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4" name="Line 306"/>
              <p:cNvSpPr>
                <a:spLocks noChangeShapeType="1"/>
              </p:cNvSpPr>
              <p:nvPr/>
            </p:nvSpPr>
            <p:spPr bwMode="auto">
              <a:xfrm flipV="1">
                <a:off x="7967663"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5" name="Line 307"/>
              <p:cNvSpPr>
                <a:spLocks noChangeShapeType="1"/>
              </p:cNvSpPr>
              <p:nvPr/>
            </p:nvSpPr>
            <p:spPr bwMode="auto">
              <a:xfrm flipV="1">
                <a:off x="8150225"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6" name="Line 308"/>
              <p:cNvSpPr>
                <a:spLocks noChangeShapeType="1"/>
              </p:cNvSpPr>
              <p:nvPr/>
            </p:nvSpPr>
            <p:spPr bwMode="auto">
              <a:xfrm flipV="1">
                <a:off x="8334375" y="2633663"/>
                <a:ext cx="0" cy="539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7" name="Line 324"/>
              <p:cNvSpPr>
                <a:spLocks noChangeShapeType="1"/>
              </p:cNvSpPr>
              <p:nvPr/>
            </p:nvSpPr>
            <p:spPr bwMode="auto">
              <a:xfrm>
                <a:off x="5767388" y="836613"/>
                <a:ext cx="256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38" name="Rectangle 325"/>
              <p:cNvSpPr>
                <a:spLocks noChangeArrowheads="1"/>
              </p:cNvSpPr>
              <p:nvPr/>
            </p:nvSpPr>
            <p:spPr bwMode="auto">
              <a:xfrm rot="16200000" flipH="1">
                <a:off x="4621130" y="1722491"/>
                <a:ext cx="1227041" cy="15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b="1">
                    <a:solidFill>
                      <a:srgbClr val="000000"/>
                    </a:solidFill>
                    <a:cs typeface="Arial" charset="0"/>
                  </a:rPr>
                  <a:t>Cyclotella taxa (%)</a:t>
                </a:r>
                <a:endParaRPr lang="en-US" altLang="en-US" sz="1400">
                  <a:solidFill>
                    <a:srgbClr val="000000"/>
                  </a:solidFill>
                  <a:cs typeface="Arial" charset="0"/>
                </a:endParaRPr>
              </a:p>
            </p:txBody>
          </p:sp>
          <p:sp>
            <p:nvSpPr>
              <p:cNvPr id="187439" name="Line 326"/>
              <p:cNvSpPr>
                <a:spLocks noChangeShapeType="1"/>
              </p:cNvSpPr>
              <p:nvPr/>
            </p:nvSpPr>
            <p:spPr bwMode="auto">
              <a:xfrm flipV="1">
                <a:off x="5767388" y="836613"/>
                <a:ext cx="0" cy="1797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0" name="Line 327"/>
              <p:cNvSpPr>
                <a:spLocks noChangeShapeType="1"/>
              </p:cNvSpPr>
              <p:nvPr/>
            </p:nvSpPr>
            <p:spPr bwMode="auto">
              <a:xfrm>
                <a:off x="5741988" y="2633663"/>
                <a:ext cx="25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1" name="Line 328"/>
              <p:cNvSpPr>
                <a:spLocks noChangeShapeType="1"/>
              </p:cNvSpPr>
              <p:nvPr/>
            </p:nvSpPr>
            <p:spPr bwMode="auto">
              <a:xfrm>
                <a:off x="5741988" y="2393950"/>
                <a:ext cx="254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2" name="Line 329"/>
              <p:cNvSpPr>
                <a:spLocks noChangeShapeType="1"/>
              </p:cNvSpPr>
              <p:nvPr/>
            </p:nvSpPr>
            <p:spPr bwMode="auto">
              <a:xfrm>
                <a:off x="5741988" y="2154238"/>
                <a:ext cx="254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3" name="Line 330"/>
              <p:cNvSpPr>
                <a:spLocks noChangeShapeType="1"/>
              </p:cNvSpPr>
              <p:nvPr/>
            </p:nvSpPr>
            <p:spPr bwMode="auto">
              <a:xfrm>
                <a:off x="5741988" y="1914525"/>
                <a:ext cx="254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4" name="Line 331"/>
              <p:cNvSpPr>
                <a:spLocks noChangeShapeType="1"/>
              </p:cNvSpPr>
              <p:nvPr/>
            </p:nvSpPr>
            <p:spPr bwMode="auto">
              <a:xfrm>
                <a:off x="5741988" y="1674813"/>
                <a:ext cx="254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5" name="Line 332"/>
              <p:cNvSpPr>
                <a:spLocks noChangeShapeType="1"/>
              </p:cNvSpPr>
              <p:nvPr/>
            </p:nvSpPr>
            <p:spPr bwMode="auto">
              <a:xfrm>
                <a:off x="5741988" y="1435100"/>
                <a:ext cx="254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6" name="Line 333"/>
              <p:cNvSpPr>
                <a:spLocks noChangeShapeType="1"/>
              </p:cNvSpPr>
              <p:nvPr/>
            </p:nvSpPr>
            <p:spPr bwMode="auto">
              <a:xfrm>
                <a:off x="5741988" y="1195388"/>
                <a:ext cx="254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7" name="Line 334"/>
              <p:cNvSpPr>
                <a:spLocks noChangeShapeType="1"/>
              </p:cNvSpPr>
              <p:nvPr/>
            </p:nvSpPr>
            <p:spPr bwMode="auto">
              <a:xfrm>
                <a:off x="5741988" y="955675"/>
                <a:ext cx="254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48" name="Rectangle 335"/>
              <p:cNvSpPr>
                <a:spLocks noChangeArrowheads="1"/>
              </p:cNvSpPr>
              <p:nvPr/>
            </p:nvSpPr>
            <p:spPr bwMode="auto">
              <a:xfrm>
                <a:off x="5613400" y="2552700"/>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0</a:t>
                </a:r>
                <a:endParaRPr lang="en-US" altLang="en-US" sz="1200">
                  <a:solidFill>
                    <a:srgbClr val="000000"/>
                  </a:solidFill>
                  <a:cs typeface="Arial" charset="0"/>
                </a:endParaRPr>
              </a:p>
            </p:txBody>
          </p:sp>
          <p:sp>
            <p:nvSpPr>
              <p:cNvPr id="187449" name="Rectangle 336"/>
              <p:cNvSpPr>
                <a:spLocks noChangeArrowheads="1"/>
              </p:cNvSpPr>
              <p:nvPr/>
            </p:nvSpPr>
            <p:spPr bwMode="auto">
              <a:xfrm>
                <a:off x="5613400" y="2312988"/>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2</a:t>
                </a:r>
                <a:endParaRPr lang="en-US" altLang="en-US" sz="1200">
                  <a:solidFill>
                    <a:srgbClr val="000000"/>
                  </a:solidFill>
                  <a:cs typeface="Arial" charset="0"/>
                </a:endParaRPr>
              </a:p>
            </p:txBody>
          </p:sp>
          <p:sp>
            <p:nvSpPr>
              <p:cNvPr id="187450" name="Rectangle 337"/>
              <p:cNvSpPr>
                <a:spLocks noChangeArrowheads="1"/>
              </p:cNvSpPr>
              <p:nvPr/>
            </p:nvSpPr>
            <p:spPr bwMode="auto">
              <a:xfrm>
                <a:off x="5613400" y="2073275"/>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4</a:t>
                </a:r>
                <a:endParaRPr lang="en-US" altLang="en-US" sz="1200">
                  <a:solidFill>
                    <a:srgbClr val="000000"/>
                  </a:solidFill>
                  <a:cs typeface="Arial" charset="0"/>
                </a:endParaRPr>
              </a:p>
            </p:txBody>
          </p:sp>
          <p:sp>
            <p:nvSpPr>
              <p:cNvPr id="187451" name="Rectangle 338"/>
              <p:cNvSpPr>
                <a:spLocks noChangeArrowheads="1"/>
              </p:cNvSpPr>
              <p:nvPr/>
            </p:nvSpPr>
            <p:spPr bwMode="auto">
              <a:xfrm>
                <a:off x="5613400" y="1833563"/>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6</a:t>
                </a:r>
                <a:endParaRPr lang="en-US" altLang="en-US" sz="1200">
                  <a:solidFill>
                    <a:srgbClr val="000000"/>
                  </a:solidFill>
                  <a:cs typeface="Arial" charset="0"/>
                </a:endParaRPr>
              </a:p>
            </p:txBody>
          </p:sp>
          <p:sp>
            <p:nvSpPr>
              <p:cNvPr id="187452" name="Rectangle 339"/>
              <p:cNvSpPr>
                <a:spLocks noChangeArrowheads="1"/>
              </p:cNvSpPr>
              <p:nvPr/>
            </p:nvSpPr>
            <p:spPr bwMode="auto">
              <a:xfrm>
                <a:off x="5613400" y="1593850"/>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8</a:t>
                </a:r>
                <a:endParaRPr lang="en-US" altLang="en-US" sz="1200">
                  <a:solidFill>
                    <a:srgbClr val="000000"/>
                  </a:solidFill>
                  <a:cs typeface="Arial" charset="0"/>
                </a:endParaRPr>
              </a:p>
            </p:txBody>
          </p:sp>
          <p:sp>
            <p:nvSpPr>
              <p:cNvPr id="187453" name="Rectangle 340"/>
              <p:cNvSpPr>
                <a:spLocks noChangeArrowheads="1"/>
              </p:cNvSpPr>
              <p:nvPr/>
            </p:nvSpPr>
            <p:spPr bwMode="auto">
              <a:xfrm>
                <a:off x="5557838" y="1354138"/>
                <a:ext cx="120112"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10</a:t>
                </a:r>
                <a:endParaRPr lang="en-US" altLang="en-US" sz="1200">
                  <a:solidFill>
                    <a:srgbClr val="000000"/>
                  </a:solidFill>
                  <a:cs typeface="Arial" charset="0"/>
                </a:endParaRPr>
              </a:p>
            </p:txBody>
          </p:sp>
          <p:sp>
            <p:nvSpPr>
              <p:cNvPr id="187454" name="Rectangle 341"/>
              <p:cNvSpPr>
                <a:spLocks noChangeArrowheads="1"/>
              </p:cNvSpPr>
              <p:nvPr/>
            </p:nvSpPr>
            <p:spPr bwMode="auto">
              <a:xfrm>
                <a:off x="5557838" y="1114425"/>
                <a:ext cx="120112"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12</a:t>
                </a:r>
                <a:endParaRPr lang="en-US" altLang="en-US" sz="1200">
                  <a:solidFill>
                    <a:srgbClr val="000000"/>
                  </a:solidFill>
                  <a:cs typeface="Arial" charset="0"/>
                </a:endParaRPr>
              </a:p>
            </p:txBody>
          </p:sp>
          <p:sp>
            <p:nvSpPr>
              <p:cNvPr id="187455" name="Rectangle 342"/>
              <p:cNvSpPr>
                <a:spLocks noChangeArrowheads="1"/>
              </p:cNvSpPr>
              <p:nvPr/>
            </p:nvSpPr>
            <p:spPr bwMode="auto">
              <a:xfrm>
                <a:off x="5557838" y="874713"/>
                <a:ext cx="120112"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14</a:t>
                </a:r>
                <a:endParaRPr lang="en-US" altLang="en-US" sz="1200">
                  <a:solidFill>
                    <a:srgbClr val="000000"/>
                  </a:solidFill>
                  <a:cs typeface="Arial" charset="0"/>
                </a:endParaRPr>
              </a:p>
            </p:txBody>
          </p:sp>
          <p:sp>
            <p:nvSpPr>
              <p:cNvPr id="187456" name="Freeform 343"/>
              <p:cNvSpPr>
                <a:spLocks/>
              </p:cNvSpPr>
              <p:nvPr/>
            </p:nvSpPr>
            <p:spPr bwMode="auto">
              <a:xfrm flipV="1">
                <a:off x="6061075" y="1071563"/>
                <a:ext cx="2052638" cy="1468437"/>
              </a:xfrm>
              <a:custGeom>
                <a:avLst/>
                <a:gdLst>
                  <a:gd name="T0" fmla="*/ 2147483647 w 4000"/>
                  <a:gd name="T1" fmla="*/ 2147483647 h 2860"/>
                  <a:gd name="T2" fmla="*/ 2147483647 w 4000"/>
                  <a:gd name="T3" fmla="*/ 2147483647 h 2860"/>
                  <a:gd name="T4" fmla="*/ 2147483647 w 4000"/>
                  <a:gd name="T5" fmla="*/ 2147483647 h 2860"/>
                  <a:gd name="T6" fmla="*/ 2147483647 w 4000"/>
                  <a:gd name="T7" fmla="*/ 2147483647 h 2860"/>
                  <a:gd name="T8" fmla="*/ 2147483647 w 4000"/>
                  <a:gd name="T9" fmla="*/ 2147483647 h 2860"/>
                  <a:gd name="T10" fmla="*/ 2147483647 w 4000"/>
                  <a:gd name="T11" fmla="*/ 2147483647 h 2860"/>
                  <a:gd name="T12" fmla="*/ 2147483647 w 4000"/>
                  <a:gd name="T13" fmla="*/ 2147483647 h 2860"/>
                  <a:gd name="T14" fmla="*/ 2147483647 w 4000"/>
                  <a:gd name="T15" fmla="*/ 2147483647 h 2860"/>
                  <a:gd name="T16" fmla="*/ 2147483647 w 4000"/>
                  <a:gd name="T17" fmla="*/ 2147483647 h 2860"/>
                  <a:gd name="T18" fmla="*/ 2147483647 w 4000"/>
                  <a:gd name="T19" fmla="*/ 2147483647 h 2860"/>
                  <a:gd name="T20" fmla="*/ 2147483647 w 4000"/>
                  <a:gd name="T21" fmla="*/ 2147483647 h 2860"/>
                  <a:gd name="T22" fmla="*/ 2147483647 w 4000"/>
                  <a:gd name="T23" fmla="*/ 2147483647 h 2860"/>
                  <a:gd name="T24" fmla="*/ 2147483647 w 4000"/>
                  <a:gd name="T25" fmla="*/ 2147483647 h 2860"/>
                  <a:gd name="T26" fmla="*/ 2147483647 w 4000"/>
                  <a:gd name="T27" fmla="*/ 2147483647 h 2860"/>
                  <a:gd name="T28" fmla="*/ 2147483647 w 4000"/>
                  <a:gd name="T29" fmla="*/ 2147483647 h 2860"/>
                  <a:gd name="T30" fmla="*/ 2147483647 w 4000"/>
                  <a:gd name="T31" fmla="*/ 2147483647 h 2860"/>
                  <a:gd name="T32" fmla="*/ 2147483647 w 4000"/>
                  <a:gd name="T33" fmla="*/ 2147483647 h 2860"/>
                  <a:gd name="T34" fmla="*/ 2147483647 w 4000"/>
                  <a:gd name="T35" fmla="*/ 2147483647 h 2860"/>
                  <a:gd name="T36" fmla="*/ 2147483647 w 4000"/>
                  <a:gd name="T37" fmla="*/ 2147483647 h 2860"/>
                  <a:gd name="T38" fmla="*/ 2147483647 w 4000"/>
                  <a:gd name="T39" fmla="*/ 2147483647 h 2860"/>
                  <a:gd name="T40" fmla="*/ 2147483647 w 4000"/>
                  <a:gd name="T41" fmla="*/ 2147483647 h 2860"/>
                  <a:gd name="T42" fmla="*/ 2147483647 w 4000"/>
                  <a:gd name="T43" fmla="*/ 2147483647 h 2860"/>
                  <a:gd name="T44" fmla="*/ 2147483647 w 4000"/>
                  <a:gd name="T45" fmla="*/ 0 h 2860"/>
                  <a:gd name="T46" fmla="*/ 2147483647 w 4000"/>
                  <a:gd name="T47" fmla="*/ 2147483647 h 2860"/>
                  <a:gd name="T48" fmla="*/ 2147483647 w 4000"/>
                  <a:gd name="T49" fmla="*/ 2147483647 h 2860"/>
                  <a:gd name="T50" fmla="*/ 2147483647 w 4000"/>
                  <a:gd name="T51" fmla="*/ 2147483647 h 2860"/>
                  <a:gd name="T52" fmla="*/ 2147483647 w 4000"/>
                  <a:gd name="T53" fmla="*/ 2147483647 h 2860"/>
                  <a:gd name="T54" fmla="*/ 2147483647 w 4000"/>
                  <a:gd name="T55" fmla="*/ 2147483647 h 2860"/>
                  <a:gd name="T56" fmla="*/ 2147483647 w 4000"/>
                  <a:gd name="T57" fmla="*/ 2147483647 h 2860"/>
                  <a:gd name="T58" fmla="*/ 0 w 4000"/>
                  <a:gd name="T59" fmla="*/ 2147483647 h 28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00" h="2860">
                    <a:moveTo>
                      <a:pt x="4000" y="2702"/>
                    </a:moveTo>
                    <a:lnTo>
                      <a:pt x="3857" y="2860"/>
                    </a:lnTo>
                    <a:lnTo>
                      <a:pt x="3643" y="1095"/>
                    </a:lnTo>
                    <a:lnTo>
                      <a:pt x="3571" y="848"/>
                    </a:lnTo>
                    <a:lnTo>
                      <a:pt x="3429" y="1310"/>
                    </a:lnTo>
                    <a:lnTo>
                      <a:pt x="3286" y="1431"/>
                    </a:lnTo>
                    <a:lnTo>
                      <a:pt x="3143" y="959"/>
                    </a:lnTo>
                    <a:lnTo>
                      <a:pt x="3000" y="880"/>
                    </a:lnTo>
                    <a:lnTo>
                      <a:pt x="2857" y="741"/>
                    </a:lnTo>
                    <a:lnTo>
                      <a:pt x="2714" y="137"/>
                    </a:lnTo>
                    <a:lnTo>
                      <a:pt x="2500" y="913"/>
                    </a:lnTo>
                    <a:lnTo>
                      <a:pt x="2357" y="506"/>
                    </a:lnTo>
                    <a:lnTo>
                      <a:pt x="2143" y="86"/>
                    </a:lnTo>
                    <a:lnTo>
                      <a:pt x="1929" y="310"/>
                    </a:lnTo>
                    <a:lnTo>
                      <a:pt x="1786" y="271"/>
                    </a:lnTo>
                    <a:lnTo>
                      <a:pt x="1643" y="731"/>
                    </a:lnTo>
                    <a:lnTo>
                      <a:pt x="1500" y="287"/>
                    </a:lnTo>
                    <a:lnTo>
                      <a:pt x="1357" y="117"/>
                    </a:lnTo>
                    <a:lnTo>
                      <a:pt x="1286" y="154"/>
                    </a:lnTo>
                    <a:lnTo>
                      <a:pt x="1214" y="257"/>
                    </a:lnTo>
                    <a:lnTo>
                      <a:pt x="1143" y="95"/>
                    </a:lnTo>
                    <a:lnTo>
                      <a:pt x="1071" y="23"/>
                    </a:lnTo>
                    <a:lnTo>
                      <a:pt x="1000" y="0"/>
                    </a:lnTo>
                    <a:lnTo>
                      <a:pt x="929" y="117"/>
                    </a:lnTo>
                    <a:lnTo>
                      <a:pt x="786" y="153"/>
                    </a:lnTo>
                    <a:lnTo>
                      <a:pt x="643" y="162"/>
                    </a:lnTo>
                    <a:lnTo>
                      <a:pt x="500" y="144"/>
                    </a:lnTo>
                    <a:lnTo>
                      <a:pt x="357" y="404"/>
                    </a:lnTo>
                    <a:lnTo>
                      <a:pt x="143" y="16"/>
                    </a:lnTo>
                    <a:lnTo>
                      <a:pt x="0" y="1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7457" name="Oval 344"/>
              <p:cNvSpPr>
                <a:spLocks noChangeArrowheads="1"/>
              </p:cNvSpPr>
              <p:nvPr/>
            </p:nvSpPr>
            <p:spPr bwMode="auto">
              <a:xfrm>
                <a:off x="8088313" y="1125538"/>
                <a:ext cx="52387"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58" name="Oval 345"/>
              <p:cNvSpPr>
                <a:spLocks noChangeArrowheads="1"/>
              </p:cNvSpPr>
              <p:nvPr/>
            </p:nvSpPr>
            <p:spPr bwMode="auto">
              <a:xfrm>
                <a:off x="8015288" y="1044575"/>
                <a:ext cx="52387"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59" name="Oval 346"/>
              <p:cNvSpPr>
                <a:spLocks noChangeArrowheads="1"/>
              </p:cNvSpPr>
              <p:nvPr/>
            </p:nvSpPr>
            <p:spPr bwMode="auto">
              <a:xfrm>
                <a:off x="7904163" y="1951038"/>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0" name="Oval 347"/>
              <p:cNvSpPr>
                <a:spLocks noChangeArrowheads="1"/>
              </p:cNvSpPr>
              <p:nvPr/>
            </p:nvSpPr>
            <p:spPr bwMode="auto">
              <a:xfrm>
                <a:off x="7867650" y="2078038"/>
                <a:ext cx="52388"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1" name="Oval 348"/>
              <p:cNvSpPr>
                <a:spLocks noChangeArrowheads="1"/>
              </p:cNvSpPr>
              <p:nvPr/>
            </p:nvSpPr>
            <p:spPr bwMode="auto">
              <a:xfrm>
                <a:off x="7794625" y="1841500"/>
                <a:ext cx="53975"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2" name="Oval 349"/>
              <p:cNvSpPr>
                <a:spLocks noChangeArrowheads="1"/>
              </p:cNvSpPr>
              <p:nvPr/>
            </p:nvSpPr>
            <p:spPr bwMode="auto">
              <a:xfrm>
                <a:off x="7721600" y="1779588"/>
                <a:ext cx="52388"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3" name="Oval 350"/>
              <p:cNvSpPr>
                <a:spLocks noChangeArrowheads="1"/>
              </p:cNvSpPr>
              <p:nvPr/>
            </p:nvSpPr>
            <p:spPr bwMode="auto">
              <a:xfrm>
                <a:off x="7648575" y="2020888"/>
                <a:ext cx="52388"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4" name="Oval 351"/>
              <p:cNvSpPr>
                <a:spLocks noChangeArrowheads="1"/>
              </p:cNvSpPr>
              <p:nvPr/>
            </p:nvSpPr>
            <p:spPr bwMode="auto">
              <a:xfrm>
                <a:off x="7573963" y="2062163"/>
                <a:ext cx="52387"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5" name="Oval 352"/>
              <p:cNvSpPr>
                <a:spLocks noChangeArrowheads="1"/>
              </p:cNvSpPr>
              <p:nvPr/>
            </p:nvSpPr>
            <p:spPr bwMode="auto">
              <a:xfrm>
                <a:off x="7500938" y="2133600"/>
                <a:ext cx="52387"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6" name="Oval 353"/>
              <p:cNvSpPr>
                <a:spLocks noChangeArrowheads="1"/>
              </p:cNvSpPr>
              <p:nvPr/>
            </p:nvSpPr>
            <p:spPr bwMode="auto">
              <a:xfrm>
                <a:off x="7427913" y="2443163"/>
                <a:ext cx="52387"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7" name="Oval 354"/>
              <p:cNvSpPr>
                <a:spLocks noChangeArrowheads="1"/>
              </p:cNvSpPr>
              <p:nvPr/>
            </p:nvSpPr>
            <p:spPr bwMode="auto">
              <a:xfrm>
                <a:off x="7318375" y="2044700"/>
                <a:ext cx="52388"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8" name="Oval 355"/>
              <p:cNvSpPr>
                <a:spLocks noChangeArrowheads="1"/>
              </p:cNvSpPr>
              <p:nvPr/>
            </p:nvSpPr>
            <p:spPr bwMode="auto">
              <a:xfrm>
                <a:off x="7245350" y="2254250"/>
                <a:ext cx="52388"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69" name="Oval 356"/>
              <p:cNvSpPr>
                <a:spLocks noChangeArrowheads="1"/>
              </p:cNvSpPr>
              <p:nvPr/>
            </p:nvSpPr>
            <p:spPr bwMode="auto">
              <a:xfrm>
                <a:off x="7134225" y="2470150"/>
                <a:ext cx="53975"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0" name="Oval 357"/>
              <p:cNvSpPr>
                <a:spLocks noChangeArrowheads="1"/>
              </p:cNvSpPr>
              <p:nvPr/>
            </p:nvSpPr>
            <p:spPr bwMode="auto">
              <a:xfrm>
                <a:off x="7024688" y="2354263"/>
                <a:ext cx="52387"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1" name="Oval 358"/>
              <p:cNvSpPr>
                <a:spLocks noChangeArrowheads="1"/>
              </p:cNvSpPr>
              <p:nvPr/>
            </p:nvSpPr>
            <p:spPr bwMode="auto">
              <a:xfrm>
                <a:off x="6951663" y="2374900"/>
                <a:ext cx="52387"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2" name="Oval 359"/>
              <p:cNvSpPr>
                <a:spLocks noChangeArrowheads="1"/>
              </p:cNvSpPr>
              <p:nvPr/>
            </p:nvSpPr>
            <p:spPr bwMode="auto">
              <a:xfrm>
                <a:off x="6878638" y="2138363"/>
                <a:ext cx="52387"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3" name="Oval 360"/>
              <p:cNvSpPr>
                <a:spLocks noChangeArrowheads="1"/>
              </p:cNvSpPr>
              <p:nvPr/>
            </p:nvSpPr>
            <p:spPr bwMode="auto">
              <a:xfrm>
                <a:off x="6804025" y="2366963"/>
                <a:ext cx="53975"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4" name="Oval 361"/>
              <p:cNvSpPr>
                <a:spLocks noChangeArrowheads="1"/>
              </p:cNvSpPr>
              <p:nvPr/>
            </p:nvSpPr>
            <p:spPr bwMode="auto">
              <a:xfrm>
                <a:off x="6731000" y="2454275"/>
                <a:ext cx="52388"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5" name="Oval 362"/>
              <p:cNvSpPr>
                <a:spLocks noChangeArrowheads="1"/>
              </p:cNvSpPr>
              <p:nvPr/>
            </p:nvSpPr>
            <p:spPr bwMode="auto">
              <a:xfrm>
                <a:off x="6694488" y="2435225"/>
                <a:ext cx="52387"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6" name="Oval 363"/>
              <p:cNvSpPr>
                <a:spLocks noChangeArrowheads="1"/>
              </p:cNvSpPr>
              <p:nvPr/>
            </p:nvSpPr>
            <p:spPr bwMode="auto">
              <a:xfrm>
                <a:off x="6657975" y="2381250"/>
                <a:ext cx="52388"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7" name="Oval 364"/>
              <p:cNvSpPr>
                <a:spLocks noChangeArrowheads="1"/>
              </p:cNvSpPr>
              <p:nvPr/>
            </p:nvSpPr>
            <p:spPr bwMode="auto">
              <a:xfrm>
                <a:off x="6621463" y="2465388"/>
                <a:ext cx="52387"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8" name="Oval 365"/>
              <p:cNvSpPr>
                <a:spLocks noChangeArrowheads="1"/>
              </p:cNvSpPr>
              <p:nvPr/>
            </p:nvSpPr>
            <p:spPr bwMode="auto">
              <a:xfrm>
                <a:off x="6583363" y="2501900"/>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79" name="Oval 366"/>
              <p:cNvSpPr>
                <a:spLocks noChangeArrowheads="1"/>
              </p:cNvSpPr>
              <p:nvPr/>
            </p:nvSpPr>
            <p:spPr bwMode="auto">
              <a:xfrm>
                <a:off x="6546850" y="2513013"/>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0" name="Oval 367"/>
              <p:cNvSpPr>
                <a:spLocks noChangeArrowheads="1"/>
              </p:cNvSpPr>
              <p:nvPr/>
            </p:nvSpPr>
            <p:spPr bwMode="auto">
              <a:xfrm>
                <a:off x="6510338" y="2454275"/>
                <a:ext cx="53975"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1" name="Oval 368"/>
              <p:cNvSpPr>
                <a:spLocks noChangeArrowheads="1"/>
              </p:cNvSpPr>
              <p:nvPr/>
            </p:nvSpPr>
            <p:spPr bwMode="auto">
              <a:xfrm>
                <a:off x="6437313" y="2435225"/>
                <a:ext cx="52387"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2" name="Oval 369"/>
              <p:cNvSpPr>
                <a:spLocks noChangeArrowheads="1"/>
              </p:cNvSpPr>
              <p:nvPr/>
            </p:nvSpPr>
            <p:spPr bwMode="auto">
              <a:xfrm>
                <a:off x="6364288" y="2430463"/>
                <a:ext cx="52387"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3" name="Oval 370"/>
              <p:cNvSpPr>
                <a:spLocks noChangeArrowheads="1"/>
              </p:cNvSpPr>
              <p:nvPr/>
            </p:nvSpPr>
            <p:spPr bwMode="auto">
              <a:xfrm>
                <a:off x="6291263" y="2439988"/>
                <a:ext cx="52387"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4" name="Oval 371"/>
              <p:cNvSpPr>
                <a:spLocks noChangeArrowheads="1"/>
              </p:cNvSpPr>
              <p:nvPr/>
            </p:nvSpPr>
            <p:spPr bwMode="auto">
              <a:xfrm>
                <a:off x="6218238" y="2306638"/>
                <a:ext cx="52387" cy="52387"/>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5" name="Oval 372"/>
              <p:cNvSpPr>
                <a:spLocks noChangeArrowheads="1"/>
              </p:cNvSpPr>
              <p:nvPr/>
            </p:nvSpPr>
            <p:spPr bwMode="auto">
              <a:xfrm>
                <a:off x="6107113" y="2505075"/>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6" name="Oval 373"/>
              <p:cNvSpPr>
                <a:spLocks noChangeArrowheads="1"/>
              </p:cNvSpPr>
              <p:nvPr/>
            </p:nvSpPr>
            <p:spPr bwMode="auto">
              <a:xfrm>
                <a:off x="6034088" y="2432050"/>
                <a:ext cx="53975" cy="52388"/>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487" name="Rectangle 374"/>
              <p:cNvSpPr>
                <a:spLocks noChangeArrowheads="1"/>
              </p:cNvSpPr>
              <p:nvPr/>
            </p:nvSpPr>
            <p:spPr bwMode="auto">
              <a:xfrm rot="5400000" flipH="1">
                <a:off x="7576344" y="3504693"/>
                <a:ext cx="2417762" cy="17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600" b="1">
                    <a:solidFill>
                      <a:srgbClr val="000000"/>
                    </a:solidFill>
                    <a:cs typeface="Arial" charset="0"/>
                  </a:rPr>
                  <a:t>Annual Temperature (°C)</a:t>
                </a:r>
                <a:endParaRPr lang="en-US" altLang="en-US" sz="1600">
                  <a:solidFill>
                    <a:srgbClr val="000000"/>
                  </a:solidFill>
                  <a:cs typeface="Arial" charset="0"/>
                </a:endParaRPr>
              </a:p>
            </p:txBody>
          </p:sp>
          <p:sp>
            <p:nvSpPr>
              <p:cNvPr id="187488" name="Line 377"/>
              <p:cNvSpPr>
                <a:spLocks noChangeShapeType="1"/>
              </p:cNvSpPr>
              <p:nvPr/>
            </p:nvSpPr>
            <p:spPr bwMode="auto">
              <a:xfrm flipV="1">
                <a:off x="8334375" y="836613"/>
                <a:ext cx="0" cy="1797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89" name="Line 378"/>
              <p:cNvSpPr>
                <a:spLocks noChangeShapeType="1"/>
              </p:cNvSpPr>
              <p:nvPr/>
            </p:nvSpPr>
            <p:spPr bwMode="auto">
              <a:xfrm flipH="1">
                <a:off x="8334375" y="2454275"/>
                <a:ext cx="25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90" name="Line 379"/>
              <p:cNvSpPr>
                <a:spLocks noChangeShapeType="1"/>
              </p:cNvSpPr>
              <p:nvPr/>
            </p:nvSpPr>
            <p:spPr bwMode="auto">
              <a:xfrm flipH="1">
                <a:off x="8334375" y="2093913"/>
                <a:ext cx="25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91" name="Line 380"/>
              <p:cNvSpPr>
                <a:spLocks noChangeShapeType="1"/>
              </p:cNvSpPr>
              <p:nvPr/>
            </p:nvSpPr>
            <p:spPr bwMode="auto">
              <a:xfrm flipH="1">
                <a:off x="8334375" y="1735138"/>
                <a:ext cx="25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92" name="Line 381"/>
              <p:cNvSpPr>
                <a:spLocks noChangeShapeType="1"/>
              </p:cNvSpPr>
              <p:nvPr/>
            </p:nvSpPr>
            <p:spPr bwMode="auto">
              <a:xfrm flipH="1">
                <a:off x="8334375" y="1374775"/>
                <a:ext cx="25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93" name="Line 382"/>
              <p:cNvSpPr>
                <a:spLocks noChangeShapeType="1"/>
              </p:cNvSpPr>
              <p:nvPr/>
            </p:nvSpPr>
            <p:spPr bwMode="auto">
              <a:xfrm flipH="1">
                <a:off x="8334375" y="1016000"/>
                <a:ext cx="254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494" name="Rectangle 383"/>
              <p:cNvSpPr>
                <a:spLocks noChangeArrowheads="1"/>
              </p:cNvSpPr>
              <p:nvPr/>
            </p:nvSpPr>
            <p:spPr bwMode="auto">
              <a:xfrm>
                <a:off x="8432800" y="2365375"/>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-8</a:t>
                </a:r>
                <a:endParaRPr lang="en-US" altLang="en-US" sz="1200">
                  <a:solidFill>
                    <a:srgbClr val="000000"/>
                  </a:solidFill>
                  <a:cs typeface="Arial" charset="0"/>
                </a:endParaRPr>
              </a:p>
            </p:txBody>
          </p:sp>
          <p:sp>
            <p:nvSpPr>
              <p:cNvPr id="187495" name="Rectangle 384"/>
              <p:cNvSpPr>
                <a:spLocks noChangeArrowheads="1"/>
              </p:cNvSpPr>
              <p:nvPr/>
            </p:nvSpPr>
            <p:spPr bwMode="auto">
              <a:xfrm>
                <a:off x="8432800" y="2005013"/>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-7</a:t>
                </a:r>
                <a:endParaRPr lang="en-US" altLang="en-US" sz="1200">
                  <a:solidFill>
                    <a:srgbClr val="000000"/>
                  </a:solidFill>
                  <a:cs typeface="Arial" charset="0"/>
                </a:endParaRPr>
              </a:p>
            </p:txBody>
          </p:sp>
          <p:sp>
            <p:nvSpPr>
              <p:cNvPr id="187496" name="Rectangle 385"/>
              <p:cNvSpPr>
                <a:spLocks noChangeArrowheads="1"/>
              </p:cNvSpPr>
              <p:nvPr/>
            </p:nvSpPr>
            <p:spPr bwMode="auto">
              <a:xfrm>
                <a:off x="8432800" y="1646238"/>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-6</a:t>
                </a:r>
                <a:endParaRPr lang="en-US" altLang="en-US" sz="1200">
                  <a:solidFill>
                    <a:srgbClr val="000000"/>
                  </a:solidFill>
                  <a:cs typeface="Arial" charset="0"/>
                </a:endParaRPr>
              </a:p>
            </p:txBody>
          </p:sp>
          <p:sp>
            <p:nvSpPr>
              <p:cNvPr id="187497" name="Rectangle 386"/>
              <p:cNvSpPr>
                <a:spLocks noChangeArrowheads="1"/>
              </p:cNvSpPr>
              <p:nvPr/>
            </p:nvSpPr>
            <p:spPr bwMode="auto">
              <a:xfrm>
                <a:off x="8432800" y="1287463"/>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-5</a:t>
                </a:r>
                <a:endParaRPr lang="en-US" altLang="en-US" sz="1200">
                  <a:solidFill>
                    <a:srgbClr val="000000"/>
                  </a:solidFill>
                  <a:cs typeface="Arial" charset="0"/>
                </a:endParaRPr>
              </a:p>
            </p:txBody>
          </p:sp>
          <p:sp>
            <p:nvSpPr>
              <p:cNvPr id="187498" name="Rectangle 387"/>
              <p:cNvSpPr>
                <a:spLocks noChangeArrowheads="1"/>
              </p:cNvSpPr>
              <p:nvPr/>
            </p:nvSpPr>
            <p:spPr bwMode="auto">
              <a:xfrm>
                <a:off x="8432800" y="927100"/>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-4</a:t>
                </a:r>
                <a:endParaRPr lang="en-US" altLang="en-US" sz="1200">
                  <a:solidFill>
                    <a:srgbClr val="000000"/>
                  </a:solidFill>
                  <a:cs typeface="Arial" charset="0"/>
                </a:endParaRPr>
              </a:p>
            </p:txBody>
          </p:sp>
          <p:sp>
            <p:nvSpPr>
              <p:cNvPr id="187499" name="Freeform 388"/>
              <p:cNvSpPr>
                <a:spLocks/>
              </p:cNvSpPr>
              <p:nvPr/>
            </p:nvSpPr>
            <p:spPr bwMode="auto">
              <a:xfrm flipV="1">
                <a:off x="6061075" y="1128713"/>
                <a:ext cx="2052638" cy="1312862"/>
              </a:xfrm>
              <a:custGeom>
                <a:avLst/>
                <a:gdLst>
                  <a:gd name="T0" fmla="*/ 2147483647 w 4000"/>
                  <a:gd name="T1" fmla="*/ 2147483647 h 2556"/>
                  <a:gd name="T2" fmla="*/ 2147483647 w 4000"/>
                  <a:gd name="T3" fmla="*/ 2147483647 h 2556"/>
                  <a:gd name="T4" fmla="*/ 2147483647 w 4000"/>
                  <a:gd name="T5" fmla="*/ 2147483647 h 2556"/>
                  <a:gd name="T6" fmla="*/ 2147483647 w 4000"/>
                  <a:gd name="T7" fmla="*/ 2147483647 h 2556"/>
                  <a:gd name="T8" fmla="*/ 2147483647 w 4000"/>
                  <a:gd name="T9" fmla="*/ 2147483647 h 2556"/>
                  <a:gd name="T10" fmla="*/ 2147483647 w 4000"/>
                  <a:gd name="T11" fmla="*/ 2147483647 h 2556"/>
                  <a:gd name="T12" fmla="*/ 2147483647 w 4000"/>
                  <a:gd name="T13" fmla="*/ 2147483647 h 2556"/>
                  <a:gd name="T14" fmla="*/ 2147483647 w 4000"/>
                  <a:gd name="T15" fmla="*/ 2147483647 h 2556"/>
                  <a:gd name="T16" fmla="*/ 2147483647 w 4000"/>
                  <a:gd name="T17" fmla="*/ 2147483647 h 2556"/>
                  <a:gd name="T18" fmla="*/ 2147483647 w 4000"/>
                  <a:gd name="T19" fmla="*/ 2147483647 h 2556"/>
                  <a:gd name="T20" fmla="*/ 2147483647 w 4000"/>
                  <a:gd name="T21" fmla="*/ 2147483647 h 2556"/>
                  <a:gd name="T22" fmla="*/ 2147483647 w 4000"/>
                  <a:gd name="T23" fmla="*/ 2147483647 h 2556"/>
                  <a:gd name="T24" fmla="*/ 2147483647 w 4000"/>
                  <a:gd name="T25" fmla="*/ 2147483647 h 2556"/>
                  <a:gd name="T26" fmla="*/ 2147483647 w 4000"/>
                  <a:gd name="T27" fmla="*/ 2147483647 h 2556"/>
                  <a:gd name="T28" fmla="*/ 2147483647 w 4000"/>
                  <a:gd name="T29" fmla="*/ 2147483647 h 2556"/>
                  <a:gd name="T30" fmla="*/ 2147483647 w 4000"/>
                  <a:gd name="T31" fmla="*/ 2147483647 h 2556"/>
                  <a:gd name="T32" fmla="*/ 2147483647 w 4000"/>
                  <a:gd name="T33" fmla="*/ 2147483647 h 2556"/>
                  <a:gd name="T34" fmla="*/ 2147483647 w 4000"/>
                  <a:gd name="T35" fmla="*/ 0 h 2556"/>
                  <a:gd name="T36" fmla="*/ 2147483647 w 4000"/>
                  <a:gd name="T37" fmla="*/ 2147483647 h 2556"/>
                  <a:gd name="T38" fmla="*/ 2147483647 w 4000"/>
                  <a:gd name="T39" fmla="*/ 2147483647 h 2556"/>
                  <a:gd name="T40" fmla="*/ 2147483647 w 4000"/>
                  <a:gd name="T41" fmla="*/ 2147483647 h 2556"/>
                  <a:gd name="T42" fmla="*/ 2147483647 w 4000"/>
                  <a:gd name="T43" fmla="*/ 2147483647 h 2556"/>
                  <a:gd name="T44" fmla="*/ 2147483647 w 4000"/>
                  <a:gd name="T45" fmla="*/ 2147483647 h 2556"/>
                  <a:gd name="T46" fmla="*/ 2147483647 w 4000"/>
                  <a:gd name="T47" fmla="*/ 2147483647 h 2556"/>
                  <a:gd name="T48" fmla="*/ 2147483647 w 4000"/>
                  <a:gd name="T49" fmla="*/ 2147483647 h 2556"/>
                  <a:gd name="T50" fmla="*/ 2147483647 w 4000"/>
                  <a:gd name="T51" fmla="*/ 2147483647 h 2556"/>
                  <a:gd name="T52" fmla="*/ 2147483647 w 4000"/>
                  <a:gd name="T53" fmla="*/ 2147483647 h 2556"/>
                  <a:gd name="T54" fmla="*/ 2147483647 w 4000"/>
                  <a:gd name="T55" fmla="*/ 2147483647 h 2556"/>
                  <a:gd name="T56" fmla="*/ 2147483647 w 4000"/>
                  <a:gd name="T57" fmla="*/ 2147483647 h 2556"/>
                  <a:gd name="T58" fmla="*/ 0 w 4000"/>
                  <a:gd name="T59" fmla="*/ 2147483647 h 25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00" h="2556">
                    <a:moveTo>
                      <a:pt x="4000" y="2556"/>
                    </a:moveTo>
                    <a:lnTo>
                      <a:pt x="3857" y="1490"/>
                    </a:lnTo>
                    <a:lnTo>
                      <a:pt x="3643" y="1450"/>
                    </a:lnTo>
                    <a:lnTo>
                      <a:pt x="3571" y="1651"/>
                    </a:lnTo>
                    <a:lnTo>
                      <a:pt x="3429" y="1484"/>
                    </a:lnTo>
                    <a:lnTo>
                      <a:pt x="3286" y="2103"/>
                    </a:lnTo>
                    <a:lnTo>
                      <a:pt x="3143" y="1709"/>
                    </a:lnTo>
                    <a:lnTo>
                      <a:pt x="3000" y="566"/>
                    </a:lnTo>
                    <a:lnTo>
                      <a:pt x="2857" y="749"/>
                    </a:lnTo>
                    <a:lnTo>
                      <a:pt x="2714" y="248"/>
                    </a:lnTo>
                    <a:lnTo>
                      <a:pt x="2500" y="260"/>
                    </a:lnTo>
                    <a:lnTo>
                      <a:pt x="2357" y="1096"/>
                    </a:lnTo>
                    <a:lnTo>
                      <a:pt x="2143" y="756"/>
                    </a:lnTo>
                    <a:lnTo>
                      <a:pt x="1929" y="861"/>
                    </a:lnTo>
                    <a:lnTo>
                      <a:pt x="1786" y="70"/>
                    </a:lnTo>
                    <a:lnTo>
                      <a:pt x="1643" y="1385"/>
                    </a:lnTo>
                    <a:lnTo>
                      <a:pt x="1500" y="175"/>
                    </a:lnTo>
                    <a:lnTo>
                      <a:pt x="1357" y="0"/>
                    </a:lnTo>
                    <a:lnTo>
                      <a:pt x="1286" y="1201"/>
                    </a:lnTo>
                    <a:lnTo>
                      <a:pt x="1214" y="303"/>
                    </a:lnTo>
                    <a:lnTo>
                      <a:pt x="1143" y="1003"/>
                    </a:lnTo>
                    <a:lnTo>
                      <a:pt x="1071" y="869"/>
                    </a:lnTo>
                    <a:lnTo>
                      <a:pt x="1000" y="566"/>
                    </a:lnTo>
                    <a:lnTo>
                      <a:pt x="929" y="396"/>
                    </a:lnTo>
                    <a:lnTo>
                      <a:pt x="786" y="157"/>
                    </a:lnTo>
                    <a:lnTo>
                      <a:pt x="643" y="137"/>
                    </a:lnTo>
                    <a:lnTo>
                      <a:pt x="500" y="443"/>
                    </a:lnTo>
                    <a:lnTo>
                      <a:pt x="357" y="481"/>
                    </a:lnTo>
                    <a:lnTo>
                      <a:pt x="143" y="457"/>
                    </a:lnTo>
                    <a:lnTo>
                      <a:pt x="0" y="109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7500" name="Oval 389"/>
              <p:cNvSpPr>
                <a:spLocks noChangeArrowheads="1"/>
              </p:cNvSpPr>
              <p:nvPr/>
            </p:nvSpPr>
            <p:spPr bwMode="auto">
              <a:xfrm>
                <a:off x="8088313" y="1101725"/>
                <a:ext cx="52387"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1" name="Oval 390"/>
              <p:cNvSpPr>
                <a:spLocks noChangeArrowheads="1"/>
              </p:cNvSpPr>
              <p:nvPr/>
            </p:nvSpPr>
            <p:spPr bwMode="auto">
              <a:xfrm>
                <a:off x="8015288" y="1649413"/>
                <a:ext cx="52387"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2" name="Oval 391"/>
              <p:cNvSpPr>
                <a:spLocks noChangeArrowheads="1"/>
              </p:cNvSpPr>
              <p:nvPr/>
            </p:nvSpPr>
            <p:spPr bwMode="auto">
              <a:xfrm>
                <a:off x="7904163" y="1670050"/>
                <a:ext cx="53975"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3" name="Oval 392"/>
              <p:cNvSpPr>
                <a:spLocks noChangeArrowheads="1"/>
              </p:cNvSpPr>
              <p:nvPr/>
            </p:nvSpPr>
            <p:spPr bwMode="auto">
              <a:xfrm>
                <a:off x="7867650" y="1566863"/>
                <a:ext cx="52388"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4" name="Oval 393"/>
              <p:cNvSpPr>
                <a:spLocks noChangeArrowheads="1"/>
              </p:cNvSpPr>
              <p:nvPr/>
            </p:nvSpPr>
            <p:spPr bwMode="auto">
              <a:xfrm>
                <a:off x="7794625" y="1652588"/>
                <a:ext cx="53975"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5" name="Oval 394"/>
              <p:cNvSpPr>
                <a:spLocks noChangeArrowheads="1"/>
              </p:cNvSpPr>
              <p:nvPr/>
            </p:nvSpPr>
            <p:spPr bwMode="auto">
              <a:xfrm>
                <a:off x="7721600" y="1335088"/>
                <a:ext cx="52388"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6" name="Oval 395"/>
              <p:cNvSpPr>
                <a:spLocks noChangeArrowheads="1"/>
              </p:cNvSpPr>
              <p:nvPr/>
            </p:nvSpPr>
            <p:spPr bwMode="auto">
              <a:xfrm>
                <a:off x="7648575" y="1536700"/>
                <a:ext cx="52388"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7" name="Oval 396"/>
              <p:cNvSpPr>
                <a:spLocks noChangeArrowheads="1"/>
              </p:cNvSpPr>
              <p:nvPr/>
            </p:nvSpPr>
            <p:spPr bwMode="auto">
              <a:xfrm>
                <a:off x="7573963" y="2124075"/>
                <a:ext cx="52387"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8" name="Oval 397"/>
              <p:cNvSpPr>
                <a:spLocks noChangeArrowheads="1"/>
              </p:cNvSpPr>
              <p:nvPr/>
            </p:nvSpPr>
            <p:spPr bwMode="auto">
              <a:xfrm>
                <a:off x="7500938" y="2030413"/>
                <a:ext cx="52387"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09" name="Oval 398"/>
              <p:cNvSpPr>
                <a:spLocks noChangeArrowheads="1"/>
              </p:cNvSpPr>
              <p:nvPr/>
            </p:nvSpPr>
            <p:spPr bwMode="auto">
              <a:xfrm>
                <a:off x="7427913" y="2287588"/>
                <a:ext cx="52387"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0" name="Oval 399"/>
              <p:cNvSpPr>
                <a:spLocks noChangeArrowheads="1"/>
              </p:cNvSpPr>
              <p:nvPr/>
            </p:nvSpPr>
            <p:spPr bwMode="auto">
              <a:xfrm>
                <a:off x="7318375" y="2281238"/>
                <a:ext cx="52388"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1" name="Oval 400"/>
              <p:cNvSpPr>
                <a:spLocks noChangeArrowheads="1"/>
              </p:cNvSpPr>
              <p:nvPr/>
            </p:nvSpPr>
            <p:spPr bwMode="auto">
              <a:xfrm>
                <a:off x="7245350" y="1852613"/>
                <a:ext cx="52388"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2" name="Oval 401"/>
              <p:cNvSpPr>
                <a:spLocks noChangeArrowheads="1"/>
              </p:cNvSpPr>
              <p:nvPr/>
            </p:nvSpPr>
            <p:spPr bwMode="auto">
              <a:xfrm>
                <a:off x="7134225" y="2027238"/>
                <a:ext cx="53975"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3" name="Oval 402"/>
              <p:cNvSpPr>
                <a:spLocks noChangeArrowheads="1"/>
              </p:cNvSpPr>
              <p:nvPr/>
            </p:nvSpPr>
            <p:spPr bwMode="auto">
              <a:xfrm>
                <a:off x="7024688" y="1971675"/>
                <a:ext cx="52387"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4" name="Oval 403"/>
              <p:cNvSpPr>
                <a:spLocks noChangeArrowheads="1"/>
              </p:cNvSpPr>
              <p:nvPr/>
            </p:nvSpPr>
            <p:spPr bwMode="auto">
              <a:xfrm>
                <a:off x="6951663" y="2378075"/>
                <a:ext cx="52387"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5" name="Oval 404"/>
              <p:cNvSpPr>
                <a:spLocks noChangeArrowheads="1"/>
              </p:cNvSpPr>
              <p:nvPr/>
            </p:nvSpPr>
            <p:spPr bwMode="auto">
              <a:xfrm>
                <a:off x="6878638" y="1703388"/>
                <a:ext cx="52387"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6" name="Oval 405"/>
              <p:cNvSpPr>
                <a:spLocks noChangeArrowheads="1"/>
              </p:cNvSpPr>
              <p:nvPr/>
            </p:nvSpPr>
            <p:spPr bwMode="auto">
              <a:xfrm>
                <a:off x="6804025" y="2324100"/>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7" name="Oval 406"/>
              <p:cNvSpPr>
                <a:spLocks noChangeArrowheads="1"/>
              </p:cNvSpPr>
              <p:nvPr/>
            </p:nvSpPr>
            <p:spPr bwMode="auto">
              <a:xfrm>
                <a:off x="6731000" y="2414588"/>
                <a:ext cx="52388"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8" name="Oval 407"/>
              <p:cNvSpPr>
                <a:spLocks noChangeArrowheads="1"/>
              </p:cNvSpPr>
              <p:nvPr/>
            </p:nvSpPr>
            <p:spPr bwMode="auto">
              <a:xfrm>
                <a:off x="6694488" y="1797050"/>
                <a:ext cx="52387"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19" name="Oval 408"/>
              <p:cNvSpPr>
                <a:spLocks noChangeArrowheads="1"/>
              </p:cNvSpPr>
              <p:nvPr/>
            </p:nvSpPr>
            <p:spPr bwMode="auto">
              <a:xfrm>
                <a:off x="6657975" y="2259013"/>
                <a:ext cx="52388"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0" name="Oval 409"/>
              <p:cNvSpPr>
                <a:spLocks noChangeArrowheads="1"/>
              </p:cNvSpPr>
              <p:nvPr/>
            </p:nvSpPr>
            <p:spPr bwMode="auto">
              <a:xfrm>
                <a:off x="6621463" y="1900238"/>
                <a:ext cx="52387"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1" name="Oval 410"/>
              <p:cNvSpPr>
                <a:spLocks noChangeArrowheads="1"/>
              </p:cNvSpPr>
              <p:nvPr/>
            </p:nvSpPr>
            <p:spPr bwMode="auto">
              <a:xfrm>
                <a:off x="6583363" y="1968500"/>
                <a:ext cx="53975"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2" name="Oval 411"/>
              <p:cNvSpPr>
                <a:spLocks noChangeArrowheads="1"/>
              </p:cNvSpPr>
              <p:nvPr/>
            </p:nvSpPr>
            <p:spPr bwMode="auto">
              <a:xfrm>
                <a:off x="6546850" y="2124075"/>
                <a:ext cx="53975"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3" name="Oval 412"/>
              <p:cNvSpPr>
                <a:spLocks noChangeArrowheads="1"/>
              </p:cNvSpPr>
              <p:nvPr/>
            </p:nvSpPr>
            <p:spPr bwMode="auto">
              <a:xfrm>
                <a:off x="6510338" y="2211388"/>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4" name="Oval 413"/>
              <p:cNvSpPr>
                <a:spLocks noChangeArrowheads="1"/>
              </p:cNvSpPr>
              <p:nvPr/>
            </p:nvSpPr>
            <p:spPr bwMode="auto">
              <a:xfrm>
                <a:off x="6437313" y="2333625"/>
                <a:ext cx="52387"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5" name="Oval 414"/>
              <p:cNvSpPr>
                <a:spLocks noChangeArrowheads="1"/>
              </p:cNvSpPr>
              <p:nvPr/>
            </p:nvSpPr>
            <p:spPr bwMode="auto">
              <a:xfrm>
                <a:off x="6364288" y="2343150"/>
                <a:ext cx="52387"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6" name="Oval 415"/>
              <p:cNvSpPr>
                <a:spLocks noChangeArrowheads="1"/>
              </p:cNvSpPr>
              <p:nvPr/>
            </p:nvSpPr>
            <p:spPr bwMode="auto">
              <a:xfrm>
                <a:off x="6291263" y="2187575"/>
                <a:ext cx="52387"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7" name="Oval 416"/>
              <p:cNvSpPr>
                <a:spLocks noChangeArrowheads="1"/>
              </p:cNvSpPr>
              <p:nvPr/>
            </p:nvSpPr>
            <p:spPr bwMode="auto">
              <a:xfrm>
                <a:off x="6218238" y="2166938"/>
                <a:ext cx="52387"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8" name="Oval 417"/>
              <p:cNvSpPr>
                <a:spLocks noChangeArrowheads="1"/>
              </p:cNvSpPr>
              <p:nvPr/>
            </p:nvSpPr>
            <p:spPr bwMode="auto">
              <a:xfrm>
                <a:off x="6107113" y="2179638"/>
                <a:ext cx="53975" cy="52387"/>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29" name="Oval 418"/>
              <p:cNvSpPr>
                <a:spLocks noChangeArrowheads="1"/>
              </p:cNvSpPr>
              <p:nvPr/>
            </p:nvSpPr>
            <p:spPr bwMode="auto">
              <a:xfrm>
                <a:off x="6034088" y="1854200"/>
                <a:ext cx="53975" cy="52388"/>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30" name="Rectangle 426"/>
              <p:cNvSpPr>
                <a:spLocks noChangeArrowheads="1"/>
              </p:cNvSpPr>
              <p:nvPr/>
            </p:nvSpPr>
            <p:spPr bwMode="auto">
              <a:xfrm>
                <a:off x="5916613" y="1187450"/>
                <a:ext cx="576768" cy="11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b="1">
                    <a:solidFill>
                      <a:srgbClr val="000000"/>
                    </a:solidFill>
                    <a:cs typeface="Arial" charset="0"/>
                  </a:rPr>
                  <a:t>P&lt;0.01. df=28</a:t>
                </a:r>
                <a:endParaRPr lang="en-US" altLang="en-US">
                  <a:solidFill>
                    <a:srgbClr val="000000"/>
                  </a:solidFill>
                  <a:cs typeface="Arial" charset="0"/>
                </a:endParaRPr>
              </a:p>
            </p:txBody>
          </p:sp>
          <p:sp>
            <p:nvSpPr>
              <p:cNvPr id="187531" name="TextBox 4280"/>
              <p:cNvSpPr txBox="1">
                <a:spLocks noChangeArrowheads="1"/>
              </p:cNvSpPr>
              <p:nvPr/>
            </p:nvSpPr>
            <p:spPr bwMode="auto">
              <a:xfrm>
                <a:off x="5619750" y="836613"/>
                <a:ext cx="1330325" cy="2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b="1">
                    <a:solidFill>
                      <a:srgbClr val="004D86"/>
                    </a:solidFill>
                    <a:cs typeface="Arial" charset="0"/>
                  </a:rPr>
                  <a:t>NORTH RAFT</a:t>
                </a:r>
              </a:p>
            </p:txBody>
          </p:sp>
          <p:sp>
            <p:nvSpPr>
              <p:cNvPr id="187532" name="Rectangle 16"/>
              <p:cNvSpPr>
                <a:spLocks noChangeArrowheads="1"/>
              </p:cNvSpPr>
              <p:nvPr/>
            </p:nvSpPr>
            <p:spPr bwMode="auto">
              <a:xfrm>
                <a:off x="5764213" y="2628900"/>
                <a:ext cx="25876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533" name="Line 19"/>
              <p:cNvSpPr>
                <a:spLocks noChangeShapeType="1"/>
              </p:cNvSpPr>
              <p:nvPr/>
            </p:nvSpPr>
            <p:spPr bwMode="auto">
              <a:xfrm>
                <a:off x="5764213" y="4502150"/>
                <a:ext cx="25876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34" name="Line 20"/>
              <p:cNvSpPr>
                <a:spLocks noChangeShapeType="1"/>
              </p:cNvSpPr>
              <p:nvPr/>
            </p:nvSpPr>
            <p:spPr bwMode="auto">
              <a:xfrm flipV="1">
                <a:off x="5764213"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35" name="Line 21"/>
              <p:cNvSpPr>
                <a:spLocks noChangeShapeType="1"/>
              </p:cNvSpPr>
              <p:nvPr/>
            </p:nvSpPr>
            <p:spPr bwMode="auto">
              <a:xfrm flipV="1">
                <a:off x="5948363"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36" name="Line 22"/>
              <p:cNvSpPr>
                <a:spLocks noChangeShapeType="1"/>
              </p:cNvSpPr>
              <p:nvPr/>
            </p:nvSpPr>
            <p:spPr bwMode="auto">
              <a:xfrm flipV="1">
                <a:off x="6134100"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37" name="Line 23"/>
              <p:cNvSpPr>
                <a:spLocks noChangeShapeType="1"/>
              </p:cNvSpPr>
              <p:nvPr/>
            </p:nvSpPr>
            <p:spPr bwMode="auto">
              <a:xfrm flipV="1">
                <a:off x="6318250"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38" name="Line 24"/>
              <p:cNvSpPr>
                <a:spLocks noChangeShapeType="1"/>
              </p:cNvSpPr>
              <p:nvPr/>
            </p:nvSpPr>
            <p:spPr bwMode="auto">
              <a:xfrm flipV="1">
                <a:off x="6502400"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39" name="Line 25"/>
              <p:cNvSpPr>
                <a:spLocks noChangeShapeType="1"/>
              </p:cNvSpPr>
              <p:nvPr/>
            </p:nvSpPr>
            <p:spPr bwMode="auto">
              <a:xfrm flipV="1">
                <a:off x="6688138"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0" name="Line 26"/>
              <p:cNvSpPr>
                <a:spLocks noChangeShapeType="1"/>
              </p:cNvSpPr>
              <p:nvPr/>
            </p:nvSpPr>
            <p:spPr bwMode="auto">
              <a:xfrm flipV="1">
                <a:off x="6872288"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1" name="Line 27"/>
              <p:cNvSpPr>
                <a:spLocks noChangeShapeType="1"/>
              </p:cNvSpPr>
              <p:nvPr/>
            </p:nvSpPr>
            <p:spPr bwMode="auto">
              <a:xfrm flipV="1">
                <a:off x="7058025"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2" name="Line 28"/>
              <p:cNvSpPr>
                <a:spLocks noChangeShapeType="1"/>
              </p:cNvSpPr>
              <p:nvPr/>
            </p:nvSpPr>
            <p:spPr bwMode="auto">
              <a:xfrm flipV="1">
                <a:off x="7242175"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3" name="Line 29"/>
              <p:cNvSpPr>
                <a:spLocks noChangeShapeType="1"/>
              </p:cNvSpPr>
              <p:nvPr/>
            </p:nvSpPr>
            <p:spPr bwMode="auto">
              <a:xfrm flipV="1">
                <a:off x="7427913"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4" name="Line 30"/>
              <p:cNvSpPr>
                <a:spLocks noChangeShapeType="1"/>
              </p:cNvSpPr>
              <p:nvPr/>
            </p:nvSpPr>
            <p:spPr bwMode="auto">
              <a:xfrm flipV="1">
                <a:off x="7612063"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5" name="Line 31"/>
              <p:cNvSpPr>
                <a:spLocks noChangeShapeType="1"/>
              </p:cNvSpPr>
              <p:nvPr/>
            </p:nvSpPr>
            <p:spPr bwMode="auto">
              <a:xfrm flipV="1">
                <a:off x="7797800"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6" name="Line 32"/>
              <p:cNvSpPr>
                <a:spLocks noChangeShapeType="1"/>
              </p:cNvSpPr>
              <p:nvPr/>
            </p:nvSpPr>
            <p:spPr bwMode="auto">
              <a:xfrm flipV="1">
                <a:off x="7981950"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7" name="Line 33"/>
              <p:cNvSpPr>
                <a:spLocks noChangeShapeType="1"/>
              </p:cNvSpPr>
              <p:nvPr/>
            </p:nvSpPr>
            <p:spPr bwMode="auto">
              <a:xfrm flipV="1">
                <a:off x="8166100"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8" name="Line 34"/>
              <p:cNvSpPr>
                <a:spLocks noChangeShapeType="1"/>
              </p:cNvSpPr>
              <p:nvPr/>
            </p:nvSpPr>
            <p:spPr bwMode="auto">
              <a:xfrm flipV="1">
                <a:off x="8351838" y="4502150"/>
                <a:ext cx="0" cy="539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49" name="Line 35"/>
              <p:cNvSpPr>
                <a:spLocks noChangeShapeType="1"/>
              </p:cNvSpPr>
              <p:nvPr/>
            </p:nvSpPr>
            <p:spPr bwMode="auto">
              <a:xfrm flipV="1">
                <a:off x="58007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0" name="Line 36"/>
              <p:cNvSpPr>
                <a:spLocks noChangeShapeType="1"/>
              </p:cNvSpPr>
              <p:nvPr/>
            </p:nvSpPr>
            <p:spPr bwMode="auto">
              <a:xfrm flipV="1">
                <a:off x="58372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1" name="Line 37"/>
              <p:cNvSpPr>
                <a:spLocks noChangeShapeType="1"/>
              </p:cNvSpPr>
              <p:nvPr/>
            </p:nvSpPr>
            <p:spPr bwMode="auto">
              <a:xfrm flipV="1">
                <a:off x="58753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2" name="Line 38"/>
              <p:cNvSpPr>
                <a:spLocks noChangeShapeType="1"/>
              </p:cNvSpPr>
              <p:nvPr/>
            </p:nvSpPr>
            <p:spPr bwMode="auto">
              <a:xfrm flipV="1">
                <a:off x="591185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3" name="Line 39"/>
              <p:cNvSpPr>
                <a:spLocks noChangeShapeType="1"/>
              </p:cNvSpPr>
              <p:nvPr/>
            </p:nvSpPr>
            <p:spPr bwMode="auto">
              <a:xfrm flipV="1">
                <a:off x="598487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4" name="Line 40"/>
              <p:cNvSpPr>
                <a:spLocks noChangeShapeType="1"/>
              </p:cNvSpPr>
              <p:nvPr/>
            </p:nvSpPr>
            <p:spPr bwMode="auto">
              <a:xfrm flipV="1">
                <a:off x="602297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5" name="Line 41"/>
              <p:cNvSpPr>
                <a:spLocks noChangeShapeType="1"/>
              </p:cNvSpPr>
              <p:nvPr/>
            </p:nvSpPr>
            <p:spPr bwMode="auto">
              <a:xfrm flipV="1">
                <a:off x="605948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6" name="Line 42"/>
              <p:cNvSpPr>
                <a:spLocks noChangeShapeType="1"/>
              </p:cNvSpPr>
              <p:nvPr/>
            </p:nvSpPr>
            <p:spPr bwMode="auto">
              <a:xfrm flipV="1">
                <a:off x="609600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7" name="Line 43"/>
              <p:cNvSpPr>
                <a:spLocks noChangeShapeType="1"/>
              </p:cNvSpPr>
              <p:nvPr/>
            </p:nvSpPr>
            <p:spPr bwMode="auto">
              <a:xfrm flipV="1">
                <a:off x="617061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8" name="Line 44"/>
              <p:cNvSpPr>
                <a:spLocks noChangeShapeType="1"/>
              </p:cNvSpPr>
              <p:nvPr/>
            </p:nvSpPr>
            <p:spPr bwMode="auto">
              <a:xfrm flipV="1">
                <a:off x="62071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59" name="Line 45"/>
              <p:cNvSpPr>
                <a:spLocks noChangeShapeType="1"/>
              </p:cNvSpPr>
              <p:nvPr/>
            </p:nvSpPr>
            <p:spPr bwMode="auto">
              <a:xfrm flipV="1">
                <a:off x="62436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0" name="Line 46"/>
              <p:cNvSpPr>
                <a:spLocks noChangeShapeType="1"/>
              </p:cNvSpPr>
              <p:nvPr/>
            </p:nvSpPr>
            <p:spPr bwMode="auto">
              <a:xfrm flipV="1">
                <a:off x="62817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1" name="Line 47"/>
              <p:cNvSpPr>
                <a:spLocks noChangeShapeType="1"/>
              </p:cNvSpPr>
              <p:nvPr/>
            </p:nvSpPr>
            <p:spPr bwMode="auto">
              <a:xfrm flipV="1">
                <a:off x="635476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2" name="Line 48"/>
              <p:cNvSpPr>
                <a:spLocks noChangeShapeType="1"/>
              </p:cNvSpPr>
              <p:nvPr/>
            </p:nvSpPr>
            <p:spPr bwMode="auto">
              <a:xfrm flipV="1">
                <a:off x="639286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3" name="Line 49"/>
              <p:cNvSpPr>
                <a:spLocks noChangeShapeType="1"/>
              </p:cNvSpPr>
              <p:nvPr/>
            </p:nvSpPr>
            <p:spPr bwMode="auto">
              <a:xfrm flipV="1">
                <a:off x="642937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4" name="Line 50"/>
              <p:cNvSpPr>
                <a:spLocks noChangeShapeType="1"/>
              </p:cNvSpPr>
              <p:nvPr/>
            </p:nvSpPr>
            <p:spPr bwMode="auto">
              <a:xfrm flipV="1">
                <a:off x="646588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5" name="Line 51"/>
              <p:cNvSpPr>
                <a:spLocks noChangeShapeType="1"/>
              </p:cNvSpPr>
              <p:nvPr/>
            </p:nvSpPr>
            <p:spPr bwMode="auto">
              <a:xfrm flipV="1">
                <a:off x="654050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6" name="Line 52"/>
              <p:cNvSpPr>
                <a:spLocks noChangeShapeType="1"/>
              </p:cNvSpPr>
              <p:nvPr/>
            </p:nvSpPr>
            <p:spPr bwMode="auto">
              <a:xfrm flipV="1">
                <a:off x="657701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7" name="Line 53"/>
              <p:cNvSpPr>
                <a:spLocks noChangeShapeType="1"/>
              </p:cNvSpPr>
              <p:nvPr/>
            </p:nvSpPr>
            <p:spPr bwMode="auto">
              <a:xfrm flipV="1">
                <a:off x="66135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8" name="Line 54"/>
              <p:cNvSpPr>
                <a:spLocks noChangeShapeType="1"/>
              </p:cNvSpPr>
              <p:nvPr/>
            </p:nvSpPr>
            <p:spPr bwMode="auto">
              <a:xfrm flipV="1">
                <a:off x="66516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69" name="Line 55"/>
              <p:cNvSpPr>
                <a:spLocks noChangeShapeType="1"/>
              </p:cNvSpPr>
              <p:nvPr/>
            </p:nvSpPr>
            <p:spPr bwMode="auto">
              <a:xfrm flipV="1">
                <a:off x="672465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0" name="Line 56"/>
              <p:cNvSpPr>
                <a:spLocks noChangeShapeType="1"/>
              </p:cNvSpPr>
              <p:nvPr/>
            </p:nvSpPr>
            <p:spPr bwMode="auto">
              <a:xfrm flipV="1">
                <a:off x="676116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1" name="Line 57"/>
              <p:cNvSpPr>
                <a:spLocks noChangeShapeType="1"/>
              </p:cNvSpPr>
              <p:nvPr/>
            </p:nvSpPr>
            <p:spPr bwMode="auto">
              <a:xfrm flipV="1">
                <a:off x="679926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2" name="Line 58"/>
              <p:cNvSpPr>
                <a:spLocks noChangeShapeType="1"/>
              </p:cNvSpPr>
              <p:nvPr/>
            </p:nvSpPr>
            <p:spPr bwMode="auto">
              <a:xfrm flipV="1">
                <a:off x="683577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3" name="Line 59"/>
              <p:cNvSpPr>
                <a:spLocks noChangeShapeType="1"/>
              </p:cNvSpPr>
              <p:nvPr/>
            </p:nvSpPr>
            <p:spPr bwMode="auto">
              <a:xfrm flipV="1">
                <a:off x="691038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4" name="Line 60"/>
              <p:cNvSpPr>
                <a:spLocks noChangeShapeType="1"/>
              </p:cNvSpPr>
              <p:nvPr/>
            </p:nvSpPr>
            <p:spPr bwMode="auto">
              <a:xfrm flipV="1">
                <a:off x="694690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5" name="Line 61"/>
              <p:cNvSpPr>
                <a:spLocks noChangeShapeType="1"/>
              </p:cNvSpPr>
              <p:nvPr/>
            </p:nvSpPr>
            <p:spPr bwMode="auto">
              <a:xfrm flipV="1">
                <a:off x="698341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6" name="Line 62"/>
              <p:cNvSpPr>
                <a:spLocks noChangeShapeType="1"/>
              </p:cNvSpPr>
              <p:nvPr/>
            </p:nvSpPr>
            <p:spPr bwMode="auto">
              <a:xfrm flipV="1">
                <a:off x="70199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7" name="Line 63"/>
              <p:cNvSpPr>
                <a:spLocks noChangeShapeType="1"/>
              </p:cNvSpPr>
              <p:nvPr/>
            </p:nvSpPr>
            <p:spPr bwMode="auto">
              <a:xfrm flipV="1">
                <a:off x="70945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8" name="Line 64"/>
              <p:cNvSpPr>
                <a:spLocks noChangeShapeType="1"/>
              </p:cNvSpPr>
              <p:nvPr/>
            </p:nvSpPr>
            <p:spPr bwMode="auto">
              <a:xfrm flipV="1">
                <a:off x="713105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79" name="Line 65"/>
              <p:cNvSpPr>
                <a:spLocks noChangeShapeType="1"/>
              </p:cNvSpPr>
              <p:nvPr/>
            </p:nvSpPr>
            <p:spPr bwMode="auto">
              <a:xfrm flipV="1">
                <a:off x="716915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0" name="Line 66"/>
              <p:cNvSpPr>
                <a:spLocks noChangeShapeType="1"/>
              </p:cNvSpPr>
              <p:nvPr/>
            </p:nvSpPr>
            <p:spPr bwMode="auto">
              <a:xfrm flipV="1">
                <a:off x="720566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1" name="Line 67"/>
              <p:cNvSpPr>
                <a:spLocks noChangeShapeType="1"/>
              </p:cNvSpPr>
              <p:nvPr/>
            </p:nvSpPr>
            <p:spPr bwMode="auto">
              <a:xfrm flipV="1">
                <a:off x="727868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2" name="Line 68"/>
              <p:cNvSpPr>
                <a:spLocks noChangeShapeType="1"/>
              </p:cNvSpPr>
              <p:nvPr/>
            </p:nvSpPr>
            <p:spPr bwMode="auto">
              <a:xfrm flipV="1">
                <a:off x="731678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3" name="Line 69"/>
              <p:cNvSpPr>
                <a:spLocks noChangeShapeType="1"/>
              </p:cNvSpPr>
              <p:nvPr/>
            </p:nvSpPr>
            <p:spPr bwMode="auto">
              <a:xfrm flipV="1">
                <a:off x="735330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4" name="Line 70"/>
              <p:cNvSpPr>
                <a:spLocks noChangeShapeType="1"/>
              </p:cNvSpPr>
              <p:nvPr/>
            </p:nvSpPr>
            <p:spPr bwMode="auto">
              <a:xfrm flipV="1">
                <a:off x="738981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5" name="Line 71"/>
              <p:cNvSpPr>
                <a:spLocks noChangeShapeType="1"/>
              </p:cNvSpPr>
              <p:nvPr/>
            </p:nvSpPr>
            <p:spPr bwMode="auto">
              <a:xfrm flipV="1">
                <a:off x="74644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6" name="Line 72"/>
              <p:cNvSpPr>
                <a:spLocks noChangeShapeType="1"/>
              </p:cNvSpPr>
              <p:nvPr/>
            </p:nvSpPr>
            <p:spPr bwMode="auto">
              <a:xfrm flipV="1">
                <a:off x="75009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7" name="Line 73"/>
              <p:cNvSpPr>
                <a:spLocks noChangeShapeType="1"/>
              </p:cNvSpPr>
              <p:nvPr/>
            </p:nvSpPr>
            <p:spPr bwMode="auto">
              <a:xfrm flipV="1">
                <a:off x="753745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8" name="Line 74"/>
              <p:cNvSpPr>
                <a:spLocks noChangeShapeType="1"/>
              </p:cNvSpPr>
              <p:nvPr/>
            </p:nvSpPr>
            <p:spPr bwMode="auto">
              <a:xfrm flipV="1">
                <a:off x="757555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89" name="Line 75"/>
              <p:cNvSpPr>
                <a:spLocks noChangeShapeType="1"/>
              </p:cNvSpPr>
              <p:nvPr/>
            </p:nvSpPr>
            <p:spPr bwMode="auto">
              <a:xfrm flipV="1">
                <a:off x="764857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0" name="Line 76"/>
              <p:cNvSpPr>
                <a:spLocks noChangeShapeType="1"/>
              </p:cNvSpPr>
              <p:nvPr/>
            </p:nvSpPr>
            <p:spPr bwMode="auto">
              <a:xfrm flipV="1">
                <a:off x="768667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1" name="Line 77"/>
              <p:cNvSpPr>
                <a:spLocks noChangeShapeType="1"/>
              </p:cNvSpPr>
              <p:nvPr/>
            </p:nvSpPr>
            <p:spPr bwMode="auto">
              <a:xfrm flipV="1">
                <a:off x="772318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2" name="Line 78"/>
              <p:cNvSpPr>
                <a:spLocks noChangeShapeType="1"/>
              </p:cNvSpPr>
              <p:nvPr/>
            </p:nvSpPr>
            <p:spPr bwMode="auto">
              <a:xfrm flipV="1">
                <a:off x="775970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3" name="Line 79"/>
              <p:cNvSpPr>
                <a:spLocks noChangeShapeType="1"/>
              </p:cNvSpPr>
              <p:nvPr/>
            </p:nvSpPr>
            <p:spPr bwMode="auto">
              <a:xfrm flipV="1">
                <a:off x="783431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4" name="Line 80"/>
              <p:cNvSpPr>
                <a:spLocks noChangeShapeType="1"/>
              </p:cNvSpPr>
              <p:nvPr/>
            </p:nvSpPr>
            <p:spPr bwMode="auto">
              <a:xfrm flipV="1">
                <a:off x="78708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5" name="Line 81"/>
              <p:cNvSpPr>
                <a:spLocks noChangeShapeType="1"/>
              </p:cNvSpPr>
              <p:nvPr/>
            </p:nvSpPr>
            <p:spPr bwMode="auto">
              <a:xfrm flipV="1">
                <a:off x="79073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6" name="Line 82"/>
              <p:cNvSpPr>
                <a:spLocks noChangeShapeType="1"/>
              </p:cNvSpPr>
              <p:nvPr/>
            </p:nvSpPr>
            <p:spPr bwMode="auto">
              <a:xfrm flipV="1">
                <a:off x="794543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7" name="Line 83"/>
              <p:cNvSpPr>
                <a:spLocks noChangeShapeType="1"/>
              </p:cNvSpPr>
              <p:nvPr/>
            </p:nvSpPr>
            <p:spPr bwMode="auto">
              <a:xfrm flipV="1">
                <a:off x="801846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8" name="Line 84"/>
              <p:cNvSpPr>
                <a:spLocks noChangeShapeType="1"/>
              </p:cNvSpPr>
              <p:nvPr/>
            </p:nvSpPr>
            <p:spPr bwMode="auto">
              <a:xfrm flipV="1">
                <a:off x="805656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599" name="Line 85"/>
              <p:cNvSpPr>
                <a:spLocks noChangeShapeType="1"/>
              </p:cNvSpPr>
              <p:nvPr/>
            </p:nvSpPr>
            <p:spPr bwMode="auto">
              <a:xfrm flipV="1">
                <a:off x="809307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0" name="Line 86"/>
              <p:cNvSpPr>
                <a:spLocks noChangeShapeType="1"/>
              </p:cNvSpPr>
              <p:nvPr/>
            </p:nvSpPr>
            <p:spPr bwMode="auto">
              <a:xfrm flipV="1">
                <a:off x="8129588"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1" name="Line 87"/>
              <p:cNvSpPr>
                <a:spLocks noChangeShapeType="1"/>
              </p:cNvSpPr>
              <p:nvPr/>
            </p:nvSpPr>
            <p:spPr bwMode="auto">
              <a:xfrm flipV="1">
                <a:off x="8204200"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2" name="Line 88"/>
              <p:cNvSpPr>
                <a:spLocks noChangeShapeType="1"/>
              </p:cNvSpPr>
              <p:nvPr/>
            </p:nvSpPr>
            <p:spPr bwMode="auto">
              <a:xfrm flipV="1">
                <a:off x="8240713"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3" name="Line 89"/>
              <p:cNvSpPr>
                <a:spLocks noChangeShapeType="1"/>
              </p:cNvSpPr>
              <p:nvPr/>
            </p:nvSpPr>
            <p:spPr bwMode="auto">
              <a:xfrm flipV="1">
                <a:off x="82772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4" name="Line 90"/>
              <p:cNvSpPr>
                <a:spLocks noChangeShapeType="1"/>
              </p:cNvSpPr>
              <p:nvPr/>
            </p:nvSpPr>
            <p:spPr bwMode="auto">
              <a:xfrm flipV="1">
                <a:off x="8315325" y="4502150"/>
                <a:ext cx="0" cy="158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5" name="Rectangle 107"/>
              <p:cNvSpPr>
                <a:spLocks noChangeArrowheads="1"/>
              </p:cNvSpPr>
              <p:nvPr/>
            </p:nvSpPr>
            <p:spPr bwMode="auto">
              <a:xfrm rot="16200000" flipH="1">
                <a:off x="4603679" y="3489379"/>
                <a:ext cx="1336553" cy="15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400" b="1">
                    <a:solidFill>
                      <a:srgbClr val="000000"/>
                    </a:solidFill>
                    <a:cs typeface="Arial" charset="0"/>
                  </a:rPr>
                  <a:t>Fragilaria tenera (%)</a:t>
                </a:r>
                <a:endParaRPr lang="en-US" altLang="en-US" sz="1400">
                  <a:solidFill>
                    <a:srgbClr val="000000"/>
                  </a:solidFill>
                  <a:cs typeface="Arial" charset="0"/>
                </a:endParaRPr>
              </a:p>
            </p:txBody>
          </p:sp>
          <p:sp>
            <p:nvSpPr>
              <p:cNvPr id="187606" name="Line 108"/>
              <p:cNvSpPr>
                <a:spLocks noChangeShapeType="1"/>
              </p:cNvSpPr>
              <p:nvPr/>
            </p:nvSpPr>
            <p:spPr bwMode="auto">
              <a:xfrm flipV="1">
                <a:off x="5764213" y="2628900"/>
                <a:ext cx="0" cy="1873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7" name="Line 109"/>
              <p:cNvSpPr>
                <a:spLocks noChangeShapeType="1"/>
              </p:cNvSpPr>
              <p:nvPr/>
            </p:nvSpPr>
            <p:spPr bwMode="auto">
              <a:xfrm>
                <a:off x="5710238" y="4157663"/>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8" name="Line 110"/>
              <p:cNvSpPr>
                <a:spLocks noChangeShapeType="1"/>
              </p:cNvSpPr>
              <p:nvPr/>
            </p:nvSpPr>
            <p:spPr bwMode="auto">
              <a:xfrm>
                <a:off x="5710238" y="3775075"/>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09" name="Line 111"/>
              <p:cNvSpPr>
                <a:spLocks noChangeShapeType="1"/>
              </p:cNvSpPr>
              <p:nvPr/>
            </p:nvSpPr>
            <p:spPr bwMode="auto">
              <a:xfrm>
                <a:off x="5710238" y="3392488"/>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10" name="Line 112"/>
              <p:cNvSpPr>
                <a:spLocks noChangeShapeType="1"/>
              </p:cNvSpPr>
              <p:nvPr/>
            </p:nvSpPr>
            <p:spPr bwMode="auto">
              <a:xfrm>
                <a:off x="5710238" y="3011488"/>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11" name="Line 113"/>
              <p:cNvSpPr>
                <a:spLocks noChangeShapeType="1"/>
              </p:cNvSpPr>
              <p:nvPr/>
            </p:nvSpPr>
            <p:spPr bwMode="auto">
              <a:xfrm>
                <a:off x="5710238" y="2628900"/>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12" name="Rectangle 114"/>
              <p:cNvSpPr>
                <a:spLocks noChangeArrowheads="1"/>
              </p:cNvSpPr>
              <p:nvPr/>
            </p:nvSpPr>
            <p:spPr bwMode="auto">
              <a:xfrm>
                <a:off x="5619750" y="4106863"/>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0</a:t>
                </a:r>
                <a:endParaRPr lang="en-US" altLang="en-US">
                  <a:solidFill>
                    <a:srgbClr val="000000"/>
                  </a:solidFill>
                  <a:cs typeface="Arial" charset="0"/>
                </a:endParaRPr>
              </a:p>
            </p:txBody>
          </p:sp>
          <p:sp>
            <p:nvSpPr>
              <p:cNvPr id="187613" name="Rectangle 115"/>
              <p:cNvSpPr>
                <a:spLocks noChangeArrowheads="1"/>
              </p:cNvSpPr>
              <p:nvPr/>
            </p:nvSpPr>
            <p:spPr bwMode="auto">
              <a:xfrm>
                <a:off x="5619750" y="3724275"/>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2</a:t>
                </a:r>
                <a:endParaRPr lang="en-US" altLang="en-US">
                  <a:solidFill>
                    <a:srgbClr val="000000"/>
                  </a:solidFill>
                  <a:cs typeface="Arial" charset="0"/>
                </a:endParaRPr>
              </a:p>
            </p:txBody>
          </p:sp>
          <p:sp>
            <p:nvSpPr>
              <p:cNvPr id="187614" name="Rectangle 116"/>
              <p:cNvSpPr>
                <a:spLocks noChangeArrowheads="1"/>
              </p:cNvSpPr>
              <p:nvPr/>
            </p:nvSpPr>
            <p:spPr bwMode="auto">
              <a:xfrm>
                <a:off x="5619750" y="3341688"/>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4</a:t>
                </a:r>
                <a:endParaRPr lang="en-US" altLang="en-US">
                  <a:solidFill>
                    <a:srgbClr val="000000"/>
                  </a:solidFill>
                  <a:cs typeface="Arial" charset="0"/>
                </a:endParaRPr>
              </a:p>
            </p:txBody>
          </p:sp>
          <p:sp>
            <p:nvSpPr>
              <p:cNvPr id="187615" name="Rectangle 117"/>
              <p:cNvSpPr>
                <a:spLocks noChangeArrowheads="1"/>
              </p:cNvSpPr>
              <p:nvPr/>
            </p:nvSpPr>
            <p:spPr bwMode="auto">
              <a:xfrm>
                <a:off x="5619750" y="2960688"/>
                <a:ext cx="6005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6</a:t>
                </a:r>
                <a:endParaRPr lang="en-US" altLang="en-US">
                  <a:solidFill>
                    <a:srgbClr val="000000"/>
                  </a:solidFill>
                  <a:cs typeface="Arial" charset="0"/>
                </a:endParaRPr>
              </a:p>
            </p:txBody>
          </p:sp>
          <p:sp>
            <p:nvSpPr>
              <p:cNvPr id="187616" name="Freeform 119"/>
              <p:cNvSpPr>
                <a:spLocks/>
              </p:cNvSpPr>
              <p:nvPr/>
            </p:nvSpPr>
            <p:spPr bwMode="auto">
              <a:xfrm flipV="1">
                <a:off x="5800725" y="2895600"/>
                <a:ext cx="2292350" cy="1262063"/>
              </a:xfrm>
              <a:custGeom>
                <a:avLst/>
                <a:gdLst>
                  <a:gd name="T0" fmla="*/ 2147483647 w 4429"/>
                  <a:gd name="T1" fmla="*/ 2147483647 h 2361"/>
                  <a:gd name="T2" fmla="*/ 2147483647 w 4429"/>
                  <a:gd name="T3" fmla="*/ 2147483647 h 2361"/>
                  <a:gd name="T4" fmla="*/ 2147483647 w 4429"/>
                  <a:gd name="T5" fmla="*/ 2147483647 h 2361"/>
                  <a:gd name="T6" fmla="*/ 2147483647 w 4429"/>
                  <a:gd name="T7" fmla="*/ 2147483647 h 2361"/>
                  <a:gd name="T8" fmla="*/ 2147483647 w 4429"/>
                  <a:gd name="T9" fmla="*/ 2147483647 h 2361"/>
                  <a:gd name="T10" fmla="*/ 2147483647 w 4429"/>
                  <a:gd name="T11" fmla="*/ 2147483647 h 2361"/>
                  <a:gd name="T12" fmla="*/ 2147483647 w 4429"/>
                  <a:gd name="T13" fmla="*/ 2147483647 h 2361"/>
                  <a:gd name="T14" fmla="*/ 2147483647 w 4429"/>
                  <a:gd name="T15" fmla="*/ 2147483647 h 2361"/>
                  <a:gd name="T16" fmla="*/ 2147483647 w 4429"/>
                  <a:gd name="T17" fmla="*/ 2147483647 h 2361"/>
                  <a:gd name="T18" fmla="*/ 2147483647 w 4429"/>
                  <a:gd name="T19" fmla="*/ 2147483647 h 2361"/>
                  <a:gd name="T20" fmla="*/ 2147483647 w 4429"/>
                  <a:gd name="T21" fmla="*/ 2147483647 h 2361"/>
                  <a:gd name="T22" fmla="*/ 2147483647 w 4429"/>
                  <a:gd name="T23" fmla="*/ 2147483647 h 2361"/>
                  <a:gd name="T24" fmla="*/ 2147483647 w 4429"/>
                  <a:gd name="T25" fmla="*/ 2147483647 h 2361"/>
                  <a:gd name="T26" fmla="*/ 2147483647 w 4429"/>
                  <a:gd name="T27" fmla="*/ 2147483647 h 2361"/>
                  <a:gd name="T28" fmla="*/ 2147483647 w 4429"/>
                  <a:gd name="T29" fmla="*/ 2147483647 h 2361"/>
                  <a:gd name="T30" fmla="*/ 2147483647 w 4429"/>
                  <a:gd name="T31" fmla="*/ 2147483647 h 2361"/>
                  <a:gd name="T32" fmla="*/ 2147483647 w 4429"/>
                  <a:gd name="T33" fmla="*/ 2147483647 h 2361"/>
                  <a:gd name="T34" fmla="*/ 2147483647 w 4429"/>
                  <a:gd name="T35" fmla="*/ 2147483647 h 2361"/>
                  <a:gd name="T36" fmla="*/ 2147483647 w 4429"/>
                  <a:gd name="T37" fmla="*/ 0 h 2361"/>
                  <a:gd name="T38" fmla="*/ 2147483647 w 4429"/>
                  <a:gd name="T39" fmla="*/ 0 h 2361"/>
                  <a:gd name="T40" fmla="*/ 2147483647 w 4429"/>
                  <a:gd name="T41" fmla="*/ 2147483647 h 2361"/>
                  <a:gd name="T42" fmla="*/ 2147483647 w 4429"/>
                  <a:gd name="T43" fmla="*/ 2147483647 h 2361"/>
                  <a:gd name="T44" fmla="*/ 2147483647 w 4429"/>
                  <a:gd name="T45" fmla="*/ 2147483647 h 2361"/>
                  <a:gd name="T46" fmla="*/ 2147483647 w 4429"/>
                  <a:gd name="T47" fmla="*/ 2147483647 h 2361"/>
                  <a:gd name="T48" fmla="*/ 2147483647 w 4429"/>
                  <a:gd name="T49" fmla="*/ 2147483647 h 2361"/>
                  <a:gd name="T50" fmla="*/ 2147483647 w 4429"/>
                  <a:gd name="T51" fmla="*/ 2147483647 h 2361"/>
                  <a:gd name="T52" fmla="*/ 2147483647 w 4429"/>
                  <a:gd name="T53" fmla="*/ 2147483647 h 2361"/>
                  <a:gd name="T54" fmla="*/ 2147483647 w 4429"/>
                  <a:gd name="T55" fmla="*/ 2147483647 h 2361"/>
                  <a:gd name="T56" fmla="*/ 2147483647 w 4429"/>
                  <a:gd name="T57" fmla="*/ 2147483647 h 2361"/>
                  <a:gd name="T58" fmla="*/ 2147483647 w 4429"/>
                  <a:gd name="T59" fmla="*/ 2147483647 h 2361"/>
                  <a:gd name="T60" fmla="*/ 2147483647 w 4429"/>
                  <a:gd name="T61" fmla="*/ 2147483647 h 2361"/>
                  <a:gd name="T62" fmla="*/ 2147483647 w 4429"/>
                  <a:gd name="T63" fmla="*/ 2147483647 h 2361"/>
                  <a:gd name="T64" fmla="*/ 2147483647 w 4429"/>
                  <a:gd name="T65" fmla="*/ 2147483647 h 2361"/>
                  <a:gd name="T66" fmla="*/ 2147483647 w 4429"/>
                  <a:gd name="T67" fmla="*/ 2147483647 h 2361"/>
                  <a:gd name="T68" fmla="*/ 0 w 4429"/>
                  <a:gd name="T69" fmla="*/ 2147483647 h 2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29" h="2361">
                    <a:moveTo>
                      <a:pt x="4429" y="1189"/>
                    </a:moveTo>
                    <a:lnTo>
                      <a:pt x="4357" y="1872"/>
                    </a:lnTo>
                    <a:lnTo>
                      <a:pt x="4286" y="2361"/>
                    </a:lnTo>
                    <a:lnTo>
                      <a:pt x="4214" y="1786"/>
                    </a:lnTo>
                    <a:lnTo>
                      <a:pt x="4143" y="2117"/>
                    </a:lnTo>
                    <a:lnTo>
                      <a:pt x="4071" y="1853"/>
                    </a:lnTo>
                    <a:lnTo>
                      <a:pt x="4000" y="1838"/>
                    </a:lnTo>
                    <a:lnTo>
                      <a:pt x="3929" y="1320"/>
                    </a:lnTo>
                    <a:lnTo>
                      <a:pt x="3786" y="718"/>
                    </a:lnTo>
                    <a:lnTo>
                      <a:pt x="3714" y="845"/>
                    </a:lnTo>
                    <a:lnTo>
                      <a:pt x="3571" y="142"/>
                    </a:lnTo>
                    <a:lnTo>
                      <a:pt x="3500" y="463"/>
                    </a:lnTo>
                    <a:lnTo>
                      <a:pt x="3357" y="81"/>
                    </a:lnTo>
                    <a:lnTo>
                      <a:pt x="3214" y="481"/>
                    </a:lnTo>
                    <a:lnTo>
                      <a:pt x="3143" y="429"/>
                    </a:lnTo>
                    <a:lnTo>
                      <a:pt x="3000" y="111"/>
                    </a:lnTo>
                    <a:lnTo>
                      <a:pt x="2857" y="239"/>
                    </a:lnTo>
                    <a:lnTo>
                      <a:pt x="2643" y="238"/>
                    </a:lnTo>
                    <a:lnTo>
                      <a:pt x="2500" y="0"/>
                    </a:lnTo>
                    <a:lnTo>
                      <a:pt x="2357" y="0"/>
                    </a:lnTo>
                    <a:lnTo>
                      <a:pt x="2143" y="64"/>
                    </a:lnTo>
                    <a:lnTo>
                      <a:pt x="2000" y="247"/>
                    </a:lnTo>
                    <a:lnTo>
                      <a:pt x="1786" y="437"/>
                    </a:lnTo>
                    <a:lnTo>
                      <a:pt x="1643" y="316"/>
                    </a:lnTo>
                    <a:lnTo>
                      <a:pt x="1429" y="601"/>
                    </a:lnTo>
                    <a:lnTo>
                      <a:pt x="1286" y="450"/>
                    </a:lnTo>
                    <a:lnTo>
                      <a:pt x="1143" y="300"/>
                    </a:lnTo>
                    <a:lnTo>
                      <a:pt x="1000" y="616"/>
                    </a:lnTo>
                    <a:lnTo>
                      <a:pt x="857" y="480"/>
                    </a:lnTo>
                    <a:lnTo>
                      <a:pt x="714" y="408"/>
                    </a:lnTo>
                    <a:lnTo>
                      <a:pt x="571" y="371"/>
                    </a:lnTo>
                    <a:lnTo>
                      <a:pt x="500" y="452"/>
                    </a:lnTo>
                    <a:lnTo>
                      <a:pt x="357" y="341"/>
                    </a:lnTo>
                    <a:lnTo>
                      <a:pt x="214" y="572"/>
                    </a:lnTo>
                    <a:lnTo>
                      <a:pt x="0" y="25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7617" name="Oval 120"/>
              <p:cNvSpPr>
                <a:spLocks noChangeArrowheads="1"/>
              </p:cNvSpPr>
              <p:nvPr/>
            </p:nvSpPr>
            <p:spPr bwMode="auto">
              <a:xfrm>
                <a:off x="8066088" y="3494088"/>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18" name="Oval 121"/>
              <p:cNvSpPr>
                <a:spLocks noChangeArrowheads="1"/>
              </p:cNvSpPr>
              <p:nvPr/>
            </p:nvSpPr>
            <p:spPr bwMode="auto">
              <a:xfrm>
                <a:off x="8029575" y="3128963"/>
                <a:ext cx="52388"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19" name="Oval 122"/>
              <p:cNvSpPr>
                <a:spLocks noChangeArrowheads="1"/>
              </p:cNvSpPr>
              <p:nvPr/>
            </p:nvSpPr>
            <p:spPr bwMode="auto">
              <a:xfrm>
                <a:off x="7993063" y="2867025"/>
                <a:ext cx="52387"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0" name="Oval 123"/>
              <p:cNvSpPr>
                <a:spLocks noChangeArrowheads="1"/>
              </p:cNvSpPr>
              <p:nvPr/>
            </p:nvSpPr>
            <p:spPr bwMode="auto">
              <a:xfrm>
                <a:off x="7954963" y="3175000"/>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1" name="Oval 124"/>
              <p:cNvSpPr>
                <a:spLocks noChangeArrowheads="1"/>
              </p:cNvSpPr>
              <p:nvPr/>
            </p:nvSpPr>
            <p:spPr bwMode="auto">
              <a:xfrm>
                <a:off x="7918450" y="2997200"/>
                <a:ext cx="53975"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2" name="Oval 125"/>
              <p:cNvSpPr>
                <a:spLocks noChangeArrowheads="1"/>
              </p:cNvSpPr>
              <p:nvPr/>
            </p:nvSpPr>
            <p:spPr bwMode="auto">
              <a:xfrm>
                <a:off x="7881938" y="3138488"/>
                <a:ext cx="52387"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3" name="Oval 126"/>
              <p:cNvSpPr>
                <a:spLocks noChangeArrowheads="1"/>
              </p:cNvSpPr>
              <p:nvPr/>
            </p:nvSpPr>
            <p:spPr bwMode="auto">
              <a:xfrm>
                <a:off x="7845425" y="3146425"/>
                <a:ext cx="52388"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4" name="Oval 127"/>
              <p:cNvSpPr>
                <a:spLocks noChangeArrowheads="1"/>
              </p:cNvSpPr>
              <p:nvPr/>
            </p:nvSpPr>
            <p:spPr bwMode="auto">
              <a:xfrm>
                <a:off x="7807325" y="3424238"/>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5" name="Oval 128"/>
              <p:cNvSpPr>
                <a:spLocks noChangeArrowheads="1"/>
              </p:cNvSpPr>
              <p:nvPr/>
            </p:nvSpPr>
            <p:spPr bwMode="auto">
              <a:xfrm>
                <a:off x="7734300" y="3746500"/>
                <a:ext cx="52388"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6" name="Oval 129"/>
              <p:cNvSpPr>
                <a:spLocks noChangeArrowheads="1"/>
              </p:cNvSpPr>
              <p:nvPr/>
            </p:nvSpPr>
            <p:spPr bwMode="auto">
              <a:xfrm>
                <a:off x="7696200" y="3678238"/>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7" name="Oval 130"/>
              <p:cNvSpPr>
                <a:spLocks noChangeArrowheads="1"/>
              </p:cNvSpPr>
              <p:nvPr/>
            </p:nvSpPr>
            <p:spPr bwMode="auto">
              <a:xfrm>
                <a:off x="7623175" y="4054475"/>
                <a:ext cx="52388"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8" name="Oval 131"/>
              <p:cNvSpPr>
                <a:spLocks noChangeArrowheads="1"/>
              </p:cNvSpPr>
              <p:nvPr/>
            </p:nvSpPr>
            <p:spPr bwMode="auto">
              <a:xfrm>
                <a:off x="7585075" y="3883025"/>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29" name="Oval 132"/>
              <p:cNvSpPr>
                <a:spLocks noChangeArrowheads="1"/>
              </p:cNvSpPr>
              <p:nvPr/>
            </p:nvSpPr>
            <p:spPr bwMode="auto">
              <a:xfrm>
                <a:off x="7512050" y="4086225"/>
                <a:ext cx="52388"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0" name="Oval 133"/>
              <p:cNvSpPr>
                <a:spLocks noChangeArrowheads="1"/>
              </p:cNvSpPr>
              <p:nvPr/>
            </p:nvSpPr>
            <p:spPr bwMode="auto">
              <a:xfrm>
                <a:off x="7437438" y="3871913"/>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1" name="Oval 134"/>
              <p:cNvSpPr>
                <a:spLocks noChangeArrowheads="1"/>
              </p:cNvSpPr>
              <p:nvPr/>
            </p:nvSpPr>
            <p:spPr bwMode="auto">
              <a:xfrm>
                <a:off x="7400925" y="3900488"/>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2" name="Oval 135"/>
              <p:cNvSpPr>
                <a:spLocks noChangeArrowheads="1"/>
              </p:cNvSpPr>
              <p:nvPr/>
            </p:nvSpPr>
            <p:spPr bwMode="auto">
              <a:xfrm>
                <a:off x="7326313" y="4070350"/>
                <a:ext cx="53975"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3" name="Oval 136"/>
              <p:cNvSpPr>
                <a:spLocks noChangeArrowheads="1"/>
              </p:cNvSpPr>
              <p:nvPr/>
            </p:nvSpPr>
            <p:spPr bwMode="auto">
              <a:xfrm>
                <a:off x="7253288" y="4002088"/>
                <a:ext cx="52387"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4" name="Oval 137"/>
              <p:cNvSpPr>
                <a:spLocks noChangeArrowheads="1"/>
              </p:cNvSpPr>
              <p:nvPr/>
            </p:nvSpPr>
            <p:spPr bwMode="auto">
              <a:xfrm>
                <a:off x="7142163" y="4002088"/>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5" name="Oval 138"/>
              <p:cNvSpPr>
                <a:spLocks noChangeArrowheads="1"/>
              </p:cNvSpPr>
              <p:nvPr/>
            </p:nvSpPr>
            <p:spPr bwMode="auto">
              <a:xfrm>
                <a:off x="7067550" y="4129088"/>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6" name="Oval 139"/>
              <p:cNvSpPr>
                <a:spLocks noChangeArrowheads="1"/>
              </p:cNvSpPr>
              <p:nvPr/>
            </p:nvSpPr>
            <p:spPr bwMode="auto">
              <a:xfrm>
                <a:off x="6994525" y="4129088"/>
                <a:ext cx="52388"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7" name="Oval 140"/>
              <p:cNvSpPr>
                <a:spLocks noChangeArrowheads="1"/>
              </p:cNvSpPr>
              <p:nvPr/>
            </p:nvSpPr>
            <p:spPr bwMode="auto">
              <a:xfrm>
                <a:off x="6883400" y="4095750"/>
                <a:ext cx="53975"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8" name="Oval 141"/>
              <p:cNvSpPr>
                <a:spLocks noChangeArrowheads="1"/>
              </p:cNvSpPr>
              <p:nvPr/>
            </p:nvSpPr>
            <p:spPr bwMode="auto">
              <a:xfrm>
                <a:off x="6808788" y="3997325"/>
                <a:ext cx="53975"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39" name="Oval 142"/>
              <p:cNvSpPr>
                <a:spLocks noChangeArrowheads="1"/>
              </p:cNvSpPr>
              <p:nvPr/>
            </p:nvSpPr>
            <p:spPr bwMode="auto">
              <a:xfrm>
                <a:off x="6699250" y="3895725"/>
                <a:ext cx="52388"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0" name="Oval 143"/>
              <p:cNvSpPr>
                <a:spLocks noChangeArrowheads="1"/>
              </p:cNvSpPr>
              <p:nvPr/>
            </p:nvSpPr>
            <p:spPr bwMode="auto">
              <a:xfrm>
                <a:off x="6624638" y="3960813"/>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1" name="Oval 144"/>
              <p:cNvSpPr>
                <a:spLocks noChangeArrowheads="1"/>
              </p:cNvSpPr>
              <p:nvPr/>
            </p:nvSpPr>
            <p:spPr bwMode="auto">
              <a:xfrm>
                <a:off x="6513513" y="3808413"/>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2" name="Oval 145"/>
              <p:cNvSpPr>
                <a:spLocks noChangeArrowheads="1"/>
              </p:cNvSpPr>
              <p:nvPr/>
            </p:nvSpPr>
            <p:spPr bwMode="auto">
              <a:xfrm>
                <a:off x="6440488" y="3889375"/>
                <a:ext cx="52387"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3" name="Oval 146"/>
              <p:cNvSpPr>
                <a:spLocks noChangeArrowheads="1"/>
              </p:cNvSpPr>
              <p:nvPr/>
            </p:nvSpPr>
            <p:spPr bwMode="auto">
              <a:xfrm>
                <a:off x="6365875" y="3970338"/>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4" name="Oval 147"/>
              <p:cNvSpPr>
                <a:spLocks noChangeArrowheads="1"/>
              </p:cNvSpPr>
              <p:nvPr/>
            </p:nvSpPr>
            <p:spPr bwMode="auto">
              <a:xfrm>
                <a:off x="6291263" y="3800475"/>
                <a:ext cx="53975"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5" name="Oval 148"/>
              <p:cNvSpPr>
                <a:spLocks noChangeArrowheads="1"/>
              </p:cNvSpPr>
              <p:nvPr/>
            </p:nvSpPr>
            <p:spPr bwMode="auto">
              <a:xfrm>
                <a:off x="6218238" y="3873500"/>
                <a:ext cx="52387"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6" name="Oval 149"/>
              <p:cNvSpPr>
                <a:spLocks noChangeArrowheads="1"/>
              </p:cNvSpPr>
              <p:nvPr/>
            </p:nvSpPr>
            <p:spPr bwMode="auto">
              <a:xfrm>
                <a:off x="6143625" y="3911600"/>
                <a:ext cx="53975"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7" name="Oval 150"/>
              <p:cNvSpPr>
                <a:spLocks noChangeArrowheads="1"/>
              </p:cNvSpPr>
              <p:nvPr/>
            </p:nvSpPr>
            <p:spPr bwMode="auto">
              <a:xfrm>
                <a:off x="6070600" y="3932238"/>
                <a:ext cx="52388"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8" name="Oval 151"/>
              <p:cNvSpPr>
                <a:spLocks noChangeArrowheads="1"/>
              </p:cNvSpPr>
              <p:nvPr/>
            </p:nvSpPr>
            <p:spPr bwMode="auto">
              <a:xfrm>
                <a:off x="6032500" y="3887788"/>
                <a:ext cx="53975" cy="55562"/>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49" name="Oval 152"/>
              <p:cNvSpPr>
                <a:spLocks noChangeArrowheads="1"/>
              </p:cNvSpPr>
              <p:nvPr/>
            </p:nvSpPr>
            <p:spPr bwMode="auto">
              <a:xfrm>
                <a:off x="5959475" y="3946525"/>
                <a:ext cx="52388"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50" name="Oval 153"/>
              <p:cNvSpPr>
                <a:spLocks noChangeArrowheads="1"/>
              </p:cNvSpPr>
              <p:nvPr/>
            </p:nvSpPr>
            <p:spPr bwMode="auto">
              <a:xfrm>
                <a:off x="5884863" y="3824288"/>
                <a:ext cx="53975" cy="5397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51" name="Oval 154"/>
              <p:cNvSpPr>
                <a:spLocks noChangeArrowheads="1"/>
              </p:cNvSpPr>
              <p:nvPr/>
            </p:nvSpPr>
            <p:spPr bwMode="auto">
              <a:xfrm>
                <a:off x="5773738" y="3994150"/>
                <a:ext cx="53975" cy="55563"/>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52" name="Line 158"/>
              <p:cNvSpPr>
                <a:spLocks noChangeShapeType="1"/>
              </p:cNvSpPr>
              <p:nvPr/>
            </p:nvSpPr>
            <p:spPr bwMode="auto">
              <a:xfrm flipV="1">
                <a:off x="8351838" y="2628900"/>
                <a:ext cx="0" cy="18732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53" name="Line 159"/>
              <p:cNvSpPr>
                <a:spLocks noChangeShapeType="1"/>
              </p:cNvSpPr>
              <p:nvPr/>
            </p:nvSpPr>
            <p:spPr bwMode="auto">
              <a:xfrm flipH="1">
                <a:off x="8351838" y="4502150"/>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54" name="Line 160"/>
              <p:cNvSpPr>
                <a:spLocks noChangeShapeType="1"/>
              </p:cNvSpPr>
              <p:nvPr/>
            </p:nvSpPr>
            <p:spPr bwMode="auto">
              <a:xfrm flipH="1">
                <a:off x="8351838" y="4189413"/>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55" name="Line 161"/>
              <p:cNvSpPr>
                <a:spLocks noChangeShapeType="1"/>
              </p:cNvSpPr>
              <p:nvPr/>
            </p:nvSpPr>
            <p:spPr bwMode="auto">
              <a:xfrm flipH="1">
                <a:off x="8351838" y="3878263"/>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56" name="Line 162"/>
              <p:cNvSpPr>
                <a:spLocks noChangeShapeType="1"/>
              </p:cNvSpPr>
              <p:nvPr/>
            </p:nvSpPr>
            <p:spPr bwMode="auto">
              <a:xfrm flipH="1">
                <a:off x="8351838" y="3565525"/>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57" name="Line 163"/>
              <p:cNvSpPr>
                <a:spLocks noChangeShapeType="1"/>
              </p:cNvSpPr>
              <p:nvPr/>
            </p:nvSpPr>
            <p:spPr bwMode="auto">
              <a:xfrm flipH="1">
                <a:off x="8351838" y="3254375"/>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58" name="Line 164"/>
              <p:cNvSpPr>
                <a:spLocks noChangeShapeType="1"/>
              </p:cNvSpPr>
              <p:nvPr/>
            </p:nvSpPr>
            <p:spPr bwMode="auto">
              <a:xfrm flipH="1">
                <a:off x="8351838" y="2941638"/>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59" name="Line 165"/>
              <p:cNvSpPr>
                <a:spLocks noChangeShapeType="1"/>
              </p:cNvSpPr>
              <p:nvPr/>
            </p:nvSpPr>
            <p:spPr bwMode="auto">
              <a:xfrm flipH="1">
                <a:off x="8351838" y="2628900"/>
                <a:ext cx="539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60" name="Line 166"/>
              <p:cNvSpPr>
                <a:spLocks noChangeShapeType="1"/>
              </p:cNvSpPr>
              <p:nvPr/>
            </p:nvSpPr>
            <p:spPr bwMode="auto">
              <a:xfrm flipH="1">
                <a:off x="8351838" y="4344988"/>
                <a:ext cx="2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61" name="Line 167"/>
              <p:cNvSpPr>
                <a:spLocks noChangeShapeType="1"/>
              </p:cNvSpPr>
              <p:nvPr/>
            </p:nvSpPr>
            <p:spPr bwMode="auto">
              <a:xfrm flipH="1">
                <a:off x="8351838" y="4033838"/>
                <a:ext cx="2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62" name="Line 168"/>
              <p:cNvSpPr>
                <a:spLocks noChangeShapeType="1"/>
              </p:cNvSpPr>
              <p:nvPr/>
            </p:nvSpPr>
            <p:spPr bwMode="auto">
              <a:xfrm flipH="1">
                <a:off x="8351838" y="3721100"/>
                <a:ext cx="2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63" name="Line 169"/>
              <p:cNvSpPr>
                <a:spLocks noChangeShapeType="1"/>
              </p:cNvSpPr>
              <p:nvPr/>
            </p:nvSpPr>
            <p:spPr bwMode="auto">
              <a:xfrm flipH="1">
                <a:off x="8351838" y="3409950"/>
                <a:ext cx="2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64" name="Line 170"/>
              <p:cNvSpPr>
                <a:spLocks noChangeShapeType="1"/>
              </p:cNvSpPr>
              <p:nvPr/>
            </p:nvSpPr>
            <p:spPr bwMode="auto">
              <a:xfrm flipH="1">
                <a:off x="8351838" y="3097213"/>
                <a:ext cx="2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65" name="Line 171"/>
              <p:cNvSpPr>
                <a:spLocks noChangeShapeType="1"/>
              </p:cNvSpPr>
              <p:nvPr/>
            </p:nvSpPr>
            <p:spPr bwMode="auto">
              <a:xfrm flipH="1">
                <a:off x="8351838" y="2786063"/>
                <a:ext cx="2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666" name="Rectangle 173"/>
              <p:cNvSpPr>
                <a:spLocks noChangeArrowheads="1"/>
              </p:cNvSpPr>
              <p:nvPr/>
            </p:nvSpPr>
            <p:spPr bwMode="auto">
              <a:xfrm>
                <a:off x="8448675" y="4137025"/>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-8</a:t>
                </a:r>
                <a:endParaRPr lang="en-US" altLang="en-US">
                  <a:solidFill>
                    <a:srgbClr val="000000"/>
                  </a:solidFill>
                  <a:cs typeface="Arial" charset="0"/>
                </a:endParaRPr>
              </a:p>
            </p:txBody>
          </p:sp>
          <p:sp>
            <p:nvSpPr>
              <p:cNvPr id="187667" name="Rectangle 174"/>
              <p:cNvSpPr>
                <a:spLocks noChangeArrowheads="1"/>
              </p:cNvSpPr>
              <p:nvPr/>
            </p:nvSpPr>
            <p:spPr bwMode="auto">
              <a:xfrm>
                <a:off x="8448675" y="3825875"/>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-7</a:t>
                </a:r>
                <a:endParaRPr lang="en-US" altLang="en-US">
                  <a:solidFill>
                    <a:srgbClr val="000000"/>
                  </a:solidFill>
                  <a:cs typeface="Arial" charset="0"/>
                </a:endParaRPr>
              </a:p>
            </p:txBody>
          </p:sp>
          <p:sp>
            <p:nvSpPr>
              <p:cNvPr id="187668" name="Rectangle 175"/>
              <p:cNvSpPr>
                <a:spLocks noChangeArrowheads="1"/>
              </p:cNvSpPr>
              <p:nvPr/>
            </p:nvSpPr>
            <p:spPr bwMode="auto">
              <a:xfrm>
                <a:off x="8448675" y="3514725"/>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-6</a:t>
                </a:r>
                <a:endParaRPr lang="en-US" altLang="en-US">
                  <a:solidFill>
                    <a:srgbClr val="000000"/>
                  </a:solidFill>
                  <a:cs typeface="Arial" charset="0"/>
                </a:endParaRPr>
              </a:p>
            </p:txBody>
          </p:sp>
          <p:sp>
            <p:nvSpPr>
              <p:cNvPr id="187669" name="Rectangle 176"/>
              <p:cNvSpPr>
                <a:spLocks noChangeArrowheads="1"/>
              </p:cNvSpPr>
              <p:nvPr/>
            </p:nvSpPr>
            <p:spPr bwMode="auto">
              <a:xfrm>
                <a:off x="8448675" y="3201988"/>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-5</a:t>
                </a:r>
                <a:endParaRPr lang="en-US" altLang="en-US">
                  <a:solidFill>
                    <a:srgbClr val="000000"/>
                  </a:solidFill>
                  <a:cs typeface="Arial" charset="0"/>
                </a:endParaRPr>
              </a:p>
            </p:txBody>
          </p:sp>
          <p:sp>
            <p:nvSpPr>
              <p:cNvPr id="187670" name="Rectangle 177"/>
              <p:cNvSpPr>
                <a:spLocks noChangeArrowheads="1"/>
              </p:cNvSpPr>
              <p:nvPr/>
            </p:nvSpPr>
            <p:spPr bwMode="auto">
              <a:xfrm>
                <a:off x="8448675" y="2890838"/>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-4</a:t>
                </a:r>
                <a:endParaRPr lang="en-US" altLang="en-US">
                  <a:solidFill>
                    <a:srgbClr val="000000"/>
                  </a:solidFill>
                  <a:cs typeface="Arial" charset="0"/>
                </a:endParaRPr>
              </a:p>
            </p:txBody>
          </p:sp>
          <p:sp>
            <p:nvSpPr>
              <p:cNvPr id="187671" name="Rectangle 178"/>
              <p:cNvSpPr>
                <a:spLocks noChangeArrowheads="1"/>
              </p:cNvSpPr>
              <p:nvPr/>
            </p:nvSpPr>
            <p:spPr bwMode="auto">
              <a:xfrm>
                <a:off x="8448675" y="2578100"/>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200" b="1">
                    <a:solidFill>
                      <a:srgbClr val="000000"/>
                    </a:solidFill>
                    <a:cs typeface="Arial" charset="0"/>
                  </a:rPr>
                  <a:t>-3</a:t>
                </a:r>
                <a:endParaRPr lang="en-US" altLang="en-US">
                  <a:solidFill>
                    <a:srgbClr val="000000"/>
                  </a:solidFill>
                  <a:cs typeface="Arial" charset="0"/>
                </a:endParaRPr>
              </a:p>
            </p:txBody>
          </p:sp>
          <p:sp>
            <p:nvSpPr>
              <p:cNvPr id="187672" name="Freeform 179"/>
              <p:cNvSpPr>
                <a:spLocks/>
              </p:cNvSpPr>
              <p:nvPr/>
            </p:nvSpPr>
            <p:spPr bwMode="auto">
              <a:xfrm flipV="1">
                <a:off x="5800725" y="2825750"/>
                <a:ext cx="2292350" cy="1592263"/>
              </a:xfrm>
              <a:custGeom>
                <a:avLst/>
                <a:gdLst>
                  <a:gd name="T0" fmla="*/ 2147483647 w 4429"/>
                  <a:gd name="T1" fmla="*/ 2147483647 h 2975"/>
                  <a:gd name="T2" fmla="*/ 2147483647 w 4429"/>
                  <a:gd name="T3" fmla="*/ 2147483647 h 2975"/>
                  <a:gd name="T4" fmla="*/ 2147483647 w 4429"/>
                  <a:gd name="T5" fmla="*/ 2147483647 h 2975"/>
                  <a:gd name="T6" fmla="*/ 2147483647 w 4429"/>
                  <a:gd name="T7" fmla="*/ 2147483647 h 2975"/>
                  <a:gd name="T8" fmla="*/ 2147483647 w 4429"/>
                  <a:gd name="T9" fmla="*/ 0 h 2975"/>
                  <a:gd name="T10" fmla="*/ 2147483647 w 4429"/>
                  <a:gd name="T11" fmla="*/ 2147483647 h 2975"/>
                  <a:gd name="T12" fmla="*/ 2147483647 w 4429"/>
                  <a:gd name="T13" fmla="*/ 2147483647 h 2975"/>
                  <a:gd name="T14" fmla="*/ 2147483647 w 4429"/>
                  <a:gd name="T15" fmla="*/ 2147483647 h 2975"/>
                  <a:gd name="T16" fmla="*/ 2147483647 w 4429"/>
                  <a:gd name="T17" fmla="*/ 2147483647 h 2975"/>
                  <a:gd name="T18" fmla="*/ 2147483647 w 4429"/>
                  <a:gd name="T19" fmla="*/ 2147483647 h 2975"/>
                  <a:gd name="T20" fmla="*/ 2147483647 w 4429"/>
                  <a:gd name="T21" fmla="*/ 2147483647 h 2975"/>
                  <a:gd name="T22" fmla="*/ 2147483647 w 4429"/>
                  <a:gd name="T23" fmla="*/ 2147483647 h 2975"/>
                  <a:gd name="T24" fmla="*/ 2147483647 w 4429"/>
                  <a:gd name="T25" fmla="*/ 2147483647 h 2975"/>
                  <a:gd name="T26" fmla="*/ 2147483647 w 4429"/>
                  <a:gd name="T27" fmla="*/ 2147483647 h 2975"/>
                  <a:gd name="T28" fmla="*/ 2147483647 w 4429"/>
                  <a:gd name="T29" fmla="*/ 2147483647 h 2975"/>
                  <a:gd name="T30" fmla="*/ 2147483647 w 4429"/>
                  <a:gd name="T31" fmla="*/ 2147483647 h 2975"/>
                  <a:gd name="T32" fmla="*/ 2147483647 w 4429"/>
                  <a:gd name="T33" fmla="*/ 2147483647 h 2975"/>
                  <a:gd name="T34" fmla="*/ 2147483647 w 4429"/>
                  <a:gd name="T35" fmla="*/ 2147483647 h 2975"/>
                  <a:gd name="T36" fmla="*/ 2147483647 w 4429"/>
                  <a:gd name="T37" fmla="*/ 2147483647 h 2975"/>
                  <a:gd name="T38" fmla="*/ 2147483647 w 4429"/>
                  <a:gd name="T39" fmla="*/ 2147483647 h 2975"/>
                  <a:gd name="T40" fmla="*/ 2147483647 w 4429"/>
                  <a:gd name="T41" fmla="*/ 2147483647 h 2975"/>
                  <a:gd name="T42" fmla="*/ 2147483647 w 4429"/>
                  <a:gd name="T43" fmla="*/ 2147483647 h 2975"/>
                  <a:gd name="T44" fmla="*/ 2147483647 w 4429"/>
                  <a:gd name="T45" fmla="*/ 2147483647 h 2975"/>
                  <a:gd name="T46" fmla="*/ 2147483647 w 4429"/>
                  <a:gd name="T47" fmla="*/ 2147483647 h 2975"/>
                  <a:gd name="T48" fmla="*/ 2147483647 w 4429"/>
                  <a:gd name="T49" fmla="*/ 2147483647 h 2975"/>
                  <a:gd name="T50" fmla="*/ 2147483647 w 4429"/>
                  <a:gd name="T51" fmla="*/ 2147483647 h 2975"/>
                  <a:gd name="T52" fmla="*/ 2147483647 w 4429"/>
                  <a:gd name="T53" fmla="*/ 2147483647 h 2975"/>
                  <a:gd name="T54" fmla="*/ 2147483647 w 4429"/>
                  <a:gd name="T55" fmla="*/ 2147483647 h 2975"/>
                  <a:gd name="T56" fmla="*/ 2147483647 w 4429"/>
                  <a:gd name="T57" fmla="*/ 2147483647 h 2975"/>
                  <a:gd name="T58" fmla="*/ 2147483647 w 4429"/>
                  <a:gd name="T59" fmla="*/ 2147483647 h 2975"/>
                  <a:gd name="T60" fmla="*/ 2147483647 w 4429"/>
                  <a:gd name="T61" fmla="*/ 2147483647 h 2975"/>
                  <a:gd name="T62" fmla="*/ 2147483647 w 4429"/>
                  <a:gd name="T63" fmla="*/ 2147483647 h 2975"/>
                  <a:gd name="T64" fmla="*/ 2147483647 w 4429"/>
                  <a:gd name="T65" fmla="*/ 2147483647 h 2975"/>
                  <a:gd name="T66" fmla="*/ 2147483647 w 4429"/>
                  <a:gd name="T67" fmla="*/ 2147483647 h 2975"/>
                  <a:gd name="T68" fmla="*/ 0 w 4429"/>
                  <a:gd name="T69" fmla="*/ 2147483647 h 29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29" h="2975">
                    <a:moveTo>
                      <a:pt x="4429" y="1275"/>
                    </a:moveTo>
                    <a:lnTo>
                      <a:pt x="4357" y="2517"/>
                    </a:lnTo>
                    <a:lnTo>
                      <a:pt x="4286" y="2975"/>
                    </a:lnTo>
                    <a:lnTo>
                      <a:pt x="4214" y="1993"/>
                    </a:lnTo>
                    <a:lnTo>
                      <a:pt x="4143" y="0"/>
                    </a:lnTo>
                    <a:lnTo>
                      <a:pt x="4071" y="1823"/>
                    </a:lnTo>
                    <a:lnTo>
                      <a:pt x="4000" y="768"/>
                    </a:lnTo>
                    <a:lnTo>
                      <a:pt x="3929" y="2601"/>
                    </a:lnTo>
                    <a:lnTo>
                      <a:pt x="3786" y="2200"/>
                    </a:lnTo>
                    <a:lnTo>
                      <a:pt x="3714" y="2469"/>
                    </a:lnTo>
                    <a:lnTo>
                      <a:pt x="3571" y="1028"/>
                    </a:lnTo>
                    <a:lnTo>
                      <a:pt x="3500" y="1055"/>
                    </a:lnTo>
                    <a:lnTo>
                      <a:pt x="3357" y="1072"/>
                    </a:lnTo>
                    <a:lnTo>
                      <a:pt x="3214" y="654"/>
                    </a:lnTo>
                    <a:lnTo>
                      <a:pt x="3143" y="754"/>
                    </a:lnTo>
                    <a:lnTo>
                      <a:pt x="3000" y="620"/>
                    </a:lnTo>
                    <a:lnTo>
                      <a:pt x="2857" y="1361"/>
                    </a:lnTo>
                    <a:lnTo>
                      <a:pt x="2643" y="1078"/>
                    </a:lnTo>
                    <a:lnTo>
                      <a:pt x="2500" y="1206"/>
                    </a:lnTo>
                    <a:lnTo>
                      <a:pt x="2357" y="749"/>
                    </a:lnTo>
                    <a:lnTo>
                      <a:pt x="2143" y="1267"/>
                    </a:lnTo>
                    <a:lnTo>
                      <a:pt x="2000" y="593"/>
                    </a:lnTo>
                    <a:lnTo>
                      <a:pt x="1786" y="781"/>
                    </a:lnTo>
                    <a:lnTo>
                      <a:pt x="1643" y="992"/>
                    </a:lnTo>
                    <a:lnTo>
                      <a:pt x="1429" y="956"/>
                    </a:lnTo>
                    <a:lnTo>
                      <a:pt x="1286" y="579"/>
                    </a:lnTo>
                    <a:lnTo>
                      <a:pt x="1143" y="562"/>
                    </a:lnTo>
                    <a:lnTo>
                      <a:pt x="1000" y="817"/>
                    </a:lnTo>
                    <a:lnTo>
                      <a:pt x="857" y="848"/>
                    </a:lnTo>
                    <a:lnTo>
                      <a:pt x="714" y="649"/>
                    </a:lnTo>
                    <a:lnTo>
                      <a:pt x="571" y="1249"/>
                    </a:lnTo>
                    <a:lnTo>
                      <a:pt x="500" y="1400"/>
                    </a:lnTo>
                    <a:lnTo>
                      <a:pt x="357" y="1091"/>
                    </a:lnTo>
                    <a:lnTo>
                      <a:pt x="214" y="148"/>
                    </a:lnTo>
                    <a:lnTo>
                      <a:pt x="0" y="106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87673" name="Oval 180"/>
              <p:cNvSpPr>
                <a:spLocks noChangeArrowheads="1"/>
              </p:cNvSpPr>
              <p:nvPr/>
            </p:nvSpPr>
            <p:spPr bwMode="auto">
              <a:xfrm>
                <a:off x="8066088" y="3708400"/>
                <a:ext cx="53975"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74" name="Oval 181"/>
              <p:cNvSpPr>
                <a:spLocks noChangeArrowheads="1"/>
              </p:cNvSpPr>
              <p:nvPr/>
            </p:nvSpPr>
            <p:spPr bwMode="auto">
              <a:xfrm>
                <a:off x="8029575" y="3043238"/>
                <a:ext cx="52388"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75" name="Oval 182"/>
              <p:cNvSpPr>
                <a:spLocks noChangeArrowheads="1"/>
              </p:cNvSpPr>
              <p:nvPr/>
            </p:nvSpPr>
            <p:spPr bwMode="auto">
              <a:xfrm>
                <a:off x="7993063" y="2798763"/>
                <a:ext cx="52387"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76" name="Oval 183"/>
              <p:cNvSpPr>
                <a:spLocks noChangeArrowheads="1"/>
              </p:cNvSpPr>
              <p:nvPr/>
            </p:nvSpPr>
            <p:spPr bwMode="auto">
              <a:xfrm>
                <a:off x="7954963" y="3324225"/>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77" name="Oval 184"/>
              <p:cNvSpPr>
                <a:spLocks noChangeArrowheads="1"/>
              </p:cNvSpPr>
              <p:nvPr/>
            </p:nvSpPr>
            <p:spPr bwMode="auto">
              <a:xfrm>
                <a:off x="7918450" y="4391025"/>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78" name="Oval 185"/>
              <p:cNvSpPr>
                <a:spLocks noChangeArrowheads="1"/>
              </p:cNvSpPr>
              <p:nvPr/>
            </p:nvSpPr>
            <p:spPr bwMode="auto">
              <a:xfrm>
                <a:off x="7881938" y="3414713"/>
                <a:ext cx="52387"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79" name="Oval 186"/>
              <p:cNvSpPr>
                <a:spLocks noChangeArrowheads="1"/>
              </p:cNvSpPr>
              <p:nvPr/>
            </p:nvSpPr>
            <p:spPr bwMode="auto">
              <a:xfrm>
                <a:off x="7845425" y="3979863"/>
                <a:ext cx="52388"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0" name="Oval 187"/>
              <p:cNvSpPr>
                <a:spLocks noChangeArrowheads="1"/>
              </p:cNvSpPr>
              <p:nvPr/>
            </p:nvSpPr>
            <p:spPr bwMode="auto">
              <a:xfrm>
                <a:off x="7807325" y="2998788"/>
                <a:ext cx="53975"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1" name="Oval 188"/>
              <p:cNvSpPr>
                <a:spLocks noChangeArrowheads="1"/>
              </p:cNvSpPr>
              <p:nvPr/>
            </p:nvSpPr>
            <p:spPr bwMode="auto">
              <a:xfrm>
                <a:off x="7734300" y="3213100"/>
                <a:ext cx="52388"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2" name="Oval 189"/>
              <p:cNvSpPr>
                <a:spLocks noChangeArrowheads="1"/>
              </p:cNvSpPr>
              <p:nvPr/>
            </p:nvSpPr>
            <p:spPr bwMode="auto">
              <a:xfrm>
                <a:off x="7696200" y="3070225"/>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3" name="Oval 190"/>
              <p:cNvSpPr>
                <a:spLocks noChangeArrowheads="1"/>
              </p:cNvSpPr>
              <p:nvPr/>
            </p:nvSpPr>
            <p:spPr bwMode="auto">
              <a:xfrm>
                <a:off x="7623175" y="3840163"/>
                <a:ext cx="52388"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4" name="Oval 191"/>
              <p:cNvSpPr>
                <a:spLocks noChangeArrowheads="1"/>
              </p:cNvSpPr>
              <p:nvPr/>
            </p:nvSpPr>
            <p:spPr bwMode="auto">
              <a:xfrm>
                <a:off x="7585075" y="3825875"/>
                <a:ext cx="53975"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5" name="Oval 192"/>
              <p:cNvSpPr>
                <a:spLocks noChangeArrowheads="1"/>
              </p:cNvSpPr>
              <p:nvPr/>
            </p:nvSpPr>
            <p:spPr bwMode="auto">
              <a:xfrm>
                <a:off x="7512050" y="3817938"/>
                <a:ext cx="52388"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6" name="Oval 193"/>
              <p:cNvSpPr>
                <a:spLocks noChangeArrowheads="1"/>
              </p:cNvSpPr>
              <p:nvPr/>
            </p:nvSpPr>
            <p:spPr bwMode="auto">
              <a:xfrm>
                <a:off x="7437438" y="4040188"/>
                <a:ext cx="53975"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7" name="Oval 194"/>
              <p:cNvSpPr>
                <a:spLocks noChangeArrowheads="1"/>
              </p:cNvSpPr>
              <p:nvPr/>
            </p:nvSpPr>
            <p:spPr bwMode="auto">
              <a:xfrm>
                <a:off x="7400925" y="3987800"/>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8" name="Oval 195"/>
              <p:cNvSpPr>
                <a:spLocks noChangeArrowheads="1"/>
              </p:cNvSpPr>
              <p:nvPr/>
            </p:nvSpPr>
            <p:spPr bwMode="auto">
              <a:xfrm>
                <a:off x="7326313" y="4059238"/>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89" name="Oval 196"/>
              <p:cNvSpPr>
                <a:spLocks noChangeArrowheads="1"/>
              </p:cNvSpPr>
              <p:nvPr/>
            </p:nvSpPr>
            <p:spPr bwMode="auto">
              <a:xfrm>
                <a:off x="7253288" y="3662363"/>
                <a:ext cx="52387"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0" name="Oval 197"/>
              <p:cNvSpPr>
                <a:spLocks noChangeArrowheads="1"/>
              </p:cNvSpPr>
              <p:nvPr/>
            </p:nvSpPr>
            <p:spPr bwMode="auto">
              <a:xfrm>
                <a:off x="7142163" y="3813175"/>
                <a:ext cx="53975"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1" name="Oval 198"/>
              <p:cNvSpPr>
                <a:spLocks noChangeArrowheads="1"/>
              </p:cNvSpPr>
              <p:nvPr/>
            </p:nvSpPr>
            <p:spPr bwMode="auto">
              <a:xfrm>
                <a:off x="7067550" y="3744913"/>
                <a:ext cx="53975"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2" name="Oval 199"/>
              <p:cNvSpPr>
                <a:spLocks noChangeArrowheads="1"/>
              </p:cNvSpPr>
              <p:nvPr/>
            </p:nvSpPr>
            <p:spPr bwMode="auto">
              <a:xfrm>
                <a:off x="6994525" y="3989388"/>
                <a:ext cx="52388"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3" name="Oval 200"/>
              <p:cNvSpPr>
                <a:spLocks noChangeArrowheads="1"/>
              </p:cNvSpPr>
              <p:nvPr/>
            </p:nvSpPr>
            <p:spPr bwMode="auto">
              <a:xfrm>
                <a:off x="6883400" y="3711575"/>
                <a:ext cx="53975" cy="57150"/>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4" name="Oval 201"/>
              <p:cNvSpPr>
                <a:spLocks noChangeArrowheads="1"/>
              </p:cNvSpPr>
              <p:nvPr/>
            </p:nvSpPr>
            <p:spPr bwMode="auto">
              <a:xfrm>
                <a:off x="6808788" y="4071938"/>
                <a:ext cx="53975" cy="57150"/>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5" name="Oval 202"/>
              <p:cNvSpPr>
                <a:spLocks noChangeArrowheads="1"/>
              </p:cNvSpPr>
              <p:nvPr/>
            </p:nvSpPr>
            <p:spPr bwMode="auto">
              <a:xfrm>
                <a:off x="6699250" y="3971925"/>
                <a:ext cx="52388"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6" name="Oval 203"/>
              <p:cNvSpPr>
                <a:spLocks noChangeArrowheads="1"/>
              </p:cNvSpPr>
              <p:nvPr/>
            </p:nvSpPr>
            <p:spPr bwMode="auto">
              <a:xfrm>
                <a:off x="6624638" y="3859213"/>
                <a:ext cx="53975"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7" name="Oval 204"/>
              <p:cNvSpPr>
                <a:spLocks noChangeArrowheads="1"/>
              </p:cNvSpPr>
              <p:nvPr/>
            </p:nvSpPr>
            <p:spPr bwMode="auto">
              <a:xfrm>
                <a:off x="6513513" y="3878263"/>
                <a:ext cx="53975" cy="55562"/>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8" name="Oval 205"/>
              <p:cNvSpPr>
                <a:spLocks noChangeArrowheads="1"/>
              </p:cNvSpPr>
              <p:nvPr/>
            </p:nvSpPr>
            <p:spPr bwMode="auto">
              <a:xfrm>
                <a:off x="6440488" y="4079875"/>
                <a:ext cx="52387"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699" name="Oval 206"/>
              <p:cNvSpPr>
                <a:spLocks noChangeArrowheads="1"/>
              </p:cNvSpPr>
              <p:nvPr/>
            </p:nvSpPr>
            <p:spPr bwMode="auto">
              <a:xfrm>
                <a:off x="6365875" y="4089400"/>
                <a:ext cx="53975"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0" name="Oval 207"/>
              <p:cNvSpPr>
                <a:spLocks noChangeArrowheads="1"/>
              </p:cNvSpPr>
              <p:nvPr/>
            </p:nvSpPr>
            <p:spPr bwMode="auto">
              <a:xfrm>
                <a:off x="6291263" y="3952875"/>
                <a:ext cx="53975"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1" name="Oval 208"/>
              <p:cNvSpPr>
                <a:spLocks noChangeArrowheads="1"/>
              </p:cNvSpPr>
              <p:nvPr/>
            </p:nvSpPr>
            <p:spPr bwMode="auto">
              <a:xfrm>
                <a:off x="6218238" y="3937000"/>
                <a:ext cx="52387"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2" name="Oval 209"/>
              <p:cNvSpPr>
                <a:spLocks noChangeArrowheads="1"/>
              </p:cNvSpPr>
              <p:nvPr/>
            </p:nvSpPr>
            <p:spPr bwMode="auto">
              <a:xfrm>
                <a:off x="6143625" y="4043363"/>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3" name="Oval 210"/>
              <p:cNvSpPr>
                <a:spLocks noChangeArrowheads="1"/>
              </p:cNvSpPr>
              <p:nvPr/>
            </p:nvSpPr>
            <p:spPr bwMode="auto">
              <a:xfrm>
                <a:off x="6070600" y="3722688"/>
                <a:ext cx="52388"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4" name="Oval 211"/>
              <p:cNvSpPr>
                <a:spLocks noChangeArrowheads="1"/>
              </p:cNvSpPr>
              <p:nvPr/>
            </p:nvSpPr>
            <p:spPr bwMode="auto">
              <a:xfrm>
                <a:off x="6032500" y="3641725"/>
                <a:ext cx="53975"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5" name="Oval 212"/>
              <p:cNvSpPr>
                <a:spLocks noChangeArrowheads="1"/>
              </p:cNvSpPr>
              <p:nvPr/>
            </p:nvSpPr>
            <p:spPr bwMode="auto">
              <a:xfrm>
                <a:off x="5959475" y="3806825"/>
                <a:ext cx="52388" cy="55563"/>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6" name="Oval 213"/>
              <p:cNvSpPr>
                <a:spLocks noChangeArrowheads="1"/>
              </p:cNvSpPr>
              <p:nvPr/>
            </p:nvSpPr>
            <p:spPr bwMode="auto">
              <a:xfrm>
                <a:off x="5884863" y="4311650"/>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7" name="Oval 214"/>
              <p:cNvSpPr>
                <a:spLocks noChangeArrowheads="1"/>
              </p:cNvSpPr>
              <p:nvPr/>
            </p:nvSpPr>
            <p:spPr bwMode="auto">
              <a:xfrm>
                <a:off x="5773738" y="3821113"/>
                <a:ext cx="53975" cy="53975"/>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000000"/>
                  </a:solidFill>
                  <a:cs typeface="Arial" charset="0"/>
                </a:endParaRPr>
              </a:p>
            </p:txBody>
          </p:sp>
          <p:sp>
            <p:nvSpPr>
              <p:cNvPr id="187708" name="Rectangle 224"/>
              <p:cNvSpPr>
                <a:spLocks noChangeArrowheads="1"/>
              </p:cNvSpPr>
              <p:nvPr/>
            </p:nvSpPr>
            <p:spPr bwMode="auto">
              <a:xfrm>
                <a:off x="5940425" y="2997200"/>
                <a:ext cx="576768" cy="11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000" b="1">
                    <a:solidFill>
                      <a:srgbClr val="000000"/>
                    </a:solidFill>
                    <a:cs typeface="Arial" charset="0"/>
                  </a:rPr>
                  <a:t>P&lt;0.01, df=34</a:t>
                </a:r>
                <a:endParaRPr lang="en-US" altLang="en-US">
                  <a:solidFill>
                    <a:srgbClr val="000000"/>
                  </a:solidFill>
                  <a:cs typeface="Arial" charset="0"/>
                </a:endParaRPr>
              </a:p>
            </p:txBody>
          </p:sp>
          <p:sp>
            <p:nvSpPr>
              <p:cNvPr id="187709" name="TextBox 4280"/>
              <p:cNvSpPr txBox="1">
                <a:spLocks noChangeArrowheads="1"/>
              </p:cNvSpPr>
              <p:nvPr/>
            </p:nvSpPr>
            <p:spPr bwMode="auto">
              <a:xfrm>
                <a:off x="5637213" y="2676525"/>
                <a:ext cx="1312862" cy="2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b="1">
                    <a:solidFill>
                      <a:srgbClr val="004D86"/>
                    </a:solidFill>
                    <a:cs typeface="Arial" charset="0"/>
                  </a:rPr>
                  <a:t>SPRUCE</a:t>
                </a:r>
              </a:p>
            </p:txBody>
          </p:sp>
          <p:pic>
            <p:nvPicPr>
              <p:cNvPr id="293" name="Picture 4" descr="C:\Users\Kat\My Files\SanDisk 4GB GREEN\AccumulationRatePapers\Jessica\Lake Simcoe\LSMB2 22-23\Fragilaria tenera maybe.tif"/>
              <p:cNvPicPr>
                <a:picLocks noChangeAspect="1" noChangeArrowheads="1"/>
              </p:cNvPicPr>
              <p:nvPr/>
            </p:nvPicPr>
            <p:blipFill rotWithShape="1">
              <a:blip r:embed="rId3" cstate="print">
                <a:duotone>
                  <a:prstClr val="black"/>
                  <a:srgbClr val="1684E8">
                    <a:tint val="45000"/>
                    <a:satMod val="400000"/>
                  </a:srgbClr>
                </a:duotone>
                <a:extLst/>
              </a:blip>
              <a:srcRect l="2281" t="23721" r="2341" b="36854"/>
              <a:stretch/>
            </p:blipFill>
            <p:spPr bwMode="auto">
              <a:xfrm>
                <a:off x="5795808" y="3263622"/>
                <a:ext cx="1659943" cy="230704"/>
              </a:xfrm>
              <a:prstGeom prst="rect">
                <a:avLst/>
              </a:prstGeom>
              <a:noFill/>
              <a:extLst/>
            </p:spPr>
          </p:pic>
          <p:pic>
            <p:nvPicPr>
              <p:cNvPr id="187711" name="Picture 6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900113"/>
                <a:ext cx="42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712" name="Line 98"/>
              <p:cNvSpPr>
                <a:spLocks noChangeShapeType="1"/>
              </p:cNvSpPr>
              <p:nvPr/>
            </p:nvSpPr>
            <p:spPr bwMode="auto">
              <a:xfrm>
                <a:off x="5756373" y="4507412"/>
                <a:ext cx="25896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713" name="Line 110"/>
              <p:cNvSpPr>
                <a:spLocks noChangeShapeType="1"/>
              </p:cNvSpPr>
              <p:nvPr/>
            </p:nvSpPr>
            <p:spPr bwMode="auto">
              <a:xfrm>
                <a:off x="5710515" y="4507412"/>
                <a:ext cx="45858" cy="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714" name="Line 159"/>
              <p:cNvSpPr>
                <a:spLocks noChangeShapeType="1"/>
              </p:cNvSpPr>
              <p:nvPr/>
            </p:nvSpPr>
            <p:spPr bwMode="auto">
              <a:xfrm flipH="1">
                <a:off x="8345987" y="4507412"/>
                <a:ext cx="42261" cy="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715" name="Rectangle 165"/>
              <p:cNvSpPr>
                <a:spLocks noChangeArrowheads="1"/>
              </p:cNvSpPr>
              <p:nvPr/>
            </p:nvSpPr>
            <p:spPr bwMode="auto">
              <a:xfrm>
                <a:off x="8445139" y="4400264"/>
                <a:ext cx="96317" cy="1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200" b="1">
                    <a:solidFill>
                      <a:srgbClr val="000000"/>
                    </a:solidFill>
                    <a:cs typeface="Arial" charset="0"/>
                  </a:rPr>
                  <a:t>-4</a:t>
                </a:r>
                <a:endParaRPr lang="en-US" altLang="en-US" sz="3200">
                  <a:solidFill>
                    <a:srgbClr val="FFFF00"/>
                  </a:solidFill>
                  <a:cs typeface="Arial" charset="0"/>
                </a:endParaRPr>
              </a:p>
            </p:txBody>
          </p:sp>
        </p:grpSp>
        <p:sp>
          <p:nvSpPr>
            <p:cNvPr id="187404" name="Rectangle 83"/>
            <p:cNvSpPr>
              <a:spLocks noChangeArrowheads="1"/>
            </p:cNvSpPr>
            <p:nvPr/>
          </p:nvSpPr>
          <p:spPr bwMode="auto">
            <a:xfrm rot="-5400000">
              <a:off x="2195026" y="6245926"/>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1945</a:t>
              </a:r>
              <a:endParaRPr lang="en-US" altLang="en-US" sz="1400">
                <a:solidFill>
                  <a:srgbClr val="FFFF00"/>
                </a:solidFill>
                <a:cs typeface="Arial" charset="0"/>
              </a:endParaRPr>
            </a:p>
          </p:txBody>
        </p:sp>
        <p:sp>
          <p:nvSpPr>
            <p:cNvPr id="187405" name="Rectangle 84"/>
            <p:cNvSpPr>
              <a:spLocks noChangeArrowheads="1"/>
            </p:cNvSpPr>
            <p:nvPr/>
          </p:nvSpPr>
          <p:spPr bwMode="auto">
            <a:xfrm rot="-5400000">
              <a:off x="2499826" y="6245926"/>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1950</a:t>
              </a:r>
              <a:endParaRPr lang="en-US" altLang="en-US" sz="1400">
                <a:solidFill>
                  <a:srgbClr val="FFFF00"/>
                </a:solidFill>
                <a:cs typeface="Arial" charset="0"/>
              </a:endParaRPr>
            </a:p>
          </p:txBody>
        </p:sp>
        <p:sp>
          <p:nvSpPr>
            <p:cNvPr id="187406" name="Rectangle 85"/>
            <p:cNvSpPr>
              <a:spLocks noChangeArrowheads="1"/>
            </p:cNvSpPr>
            <p:nvPr/>
          </p:nvSpPr>
          <p:spPr bwMode="auto">
            <a:xfrm rot="-5400000">
              <a:off x="2750034" y="6245926"/>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1955</a:t>
              </a:r>
              <a:endParaRPr lang="en-US" altLang="en-US" sz="1400">
                <a:solidFill>
                  <a:srgbClr val="FFFF00"/>
                </a:solidFill>
                <a:cs typeface="Arial" charset="0"/>
              </a:endParaRPr>
            </a:p>
          </p:txBody>
        </p:sp>
        <p:sp>
          <p:nvSpPr>
            <p:cNvPr id="187407" name="Rectangle 86"/>
            <p:cNvSpPr>
              <a:spLocks noChangeArrowheads="1"/>
            </p:cNvSpPr>
            <p:nvPr/>
          </p:nvSpPr>
          <p:spPr bwMode="auto">
            <a:xfrm rot="-5400000">
              <a:off x="3013890"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1960</a:t>
              </a:r>
              <a:endParaRPr lang="en-US" altLang="en-US" sz="1400">
                <a:solidFill>
                  <a:srgbClr val="FFFF00"/>
                </a:solidFill>
                <a:cs typeface="Arial" charset="0"/>
              </a:endParaRPr>
            </a:p>
          </p:txBody>
        </p:sp>
        <p:sp>
          <p:nvSpPr>
            <p:cNvPr id="187408" name="Rectangle 87"/>
            <p:cNvSpPr>
              <a:spLocks noChangeArrowheads="1"/>
            </p:cNvSpPr>
            <p:nvPr/>
          </p:nvSpPr>
          <p:spPr bwMode="auto">
            <a:xfrm rot="-5400000">
              <a:off x="3289122"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1965</a:t>
              </a:r>
              <a:endParaRPr lang="en-US" altLang="en-US" sz="1400">
                <a:solidFill>
                  <a:srgbClr val="FFFF00"/>
                </a:solidFill>
                <a:cs typeface="Arial" charset="0"/>
              </a:endParaRPr>
            </a:p>
          </p:txBody>
        </p:sp>
        <p:sp>
          <p:nvSpPr>
            <p:cNvPr id="187409" name="Rectangle 88"/>
            <p:cNvSpPr>
              <a:spLocks noChangeArrowheads="1"/>
            </p:cNvSpPr>
            <p:nvPr/>
          </p:nvSpPr>
          <p:spPr bwMode="auto">
            <a:xfrm rot="-5400000">
              <a:off x="3525682"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1970</a:t>
              </a:r>
              <a:endParaRPr lang="en-US" altLang="en-US" sz="1400">
                <a:solidFill>
                  <a:srgbClr val="FFFF00"/>
                </a:solidFill>
                <a:cs typeface="Arial" charset="0"/>
              </a:endParaRPr>
            </a:p>
          </p:txBody>
        </p:sp>
        <p:sp>
          <p:nvSpPr>
            <p:cNvPr id="187410" name="Rectangle 89"/>
            <p:cNvSpPr>
              <a:spLocks noChangeArrowheads="1"/>
            </p:cNvSpPr>
            <p:nvPr/>
          </p:nvSpPr>
          <p:spPr bwMode="auto">
            <a:xfrm rot="-5400000">
              <a:off x="3795226"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1975</a:t>
              </a:r>
              <a:endParaRPr lang="en-US" altLang="en-US" sz="1400">
                <a:solidFill>
                  <a:srgbClr val="FFFF00"/>
                </a:solidFill>
                <a:cs typeface="Arial" charset="0"/>
              </a:endParaRPr>
            </a:p>
          </p:txBody>
        </p:sp>
        <p:sp>
          <p:nvSpPr>
            <p:cNvPr id="187411" name="Rectangle 90"/>
            <p:cNvSpPr>
              <a:spLocks noChangeArrowheads="1"/>
            </p:cNvSpPr>
            <p:nvPr/>
          </p:nvSpPr>
          <p:spPr bwMode="auto">
            <a:xfrm rot="-5400000">
              <a:off x="4059082"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1980</a:t>
              </a:r>
              <a:endParaRPr lang="en-US" altLang="en-US" sz="1400">
                <a:solidFill>
                  <a:srgbClr val="FFFF00"/>
                </a:solidFill>
                <a:cs typeface="Arial" charset="0"/>
              </a:endParaRPr>
            </a:p>
          </p:txBody>
        </p:sp>
        <p:sp>
          <p:nvSpPr>
            <p:cNvPr id="187412" name="Rectangle 91"/>
            <p:cNvSpPr>
              <a:spLocks noChangeArrowheads="1"/>
            </p:cNvSpPr>
            <p:nvPr/>
          </p:nvSpPr>
          <p:spPr bwMode="auto">
            <a:xfrm rot="-5400000">
              <a:off x="4328626"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1985</a:t>
              </a:r>
              <a:endParaRPr lang="en-US" altLang="en-US" sz="1400">
                <a:solidFill>
                  <a:srgbClr val="FFFF00"/>
                </a:solidFill>
                <a:cs typeface="Arial" charset="0"/>
              </a:endParaRPr>
            </a:p>
          </p:txBody>
        </p:sp>
        <p:sp>
          <p:nvSpPr>
            <p:cNvPr id="187413" name="Rectangle 92"/>
            <p:cNvSpPr>
              <a:spLocks noChangeArrowheads="1"/>
            </p:cNvSpPr>
            <p:nvPr/>
          </p:nvSpPr>
          <p:spPr bwMode="auto">
            <a:xfrm rot="-5400000">
              <a:off x="4584522"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FF0000"/>
                  </a:solidFill>
                  <a:cs typeface="Arial" charset="0"/>
                </a:rPr>
                <a:t>1990</a:t>
              </a:r>
              <a:endParaRPr lang="en-US" altLang="en-US" sz="1400">
                <a:solidFill>
                  <a:srgbClr val="FF0000"/>
                </a:solidFill>
                <a:cs typeface="Arial" charset="0"/>
              </a:endParaRPr>
            </a:p>
          </p:txBody>
        </p:sp>
        <p:sp>
          <p:nvSpPr>
            <p:cNvPr id="187414" name="Rectangle 93"/>
            <p:cNvSpPr>
              <a:spLocks noChangeArrowheads="1"/>
            </p:cNvSpPr>
            <p:nvPr/>
          </p:nvSpPr>
          <p:spPr bwMode="auto">
            <a:xfrm rot="-5400000">
              <a:off x="4847692"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1995</a:t>
              </a:r>
              <a:endParaRPr lang="en-US" altLang="en-US" sz="1400">
                <a:solidFill>
                  <a:srgbClr val="FFFF00"/>
                </a:solidFill>
                <a:cs typeface="Arial" charset="0"/>
              </a:endParaRPr>
            </a:p>
          </p:txBody>
        </p:sp>
        <p:sp>
          <p:nvSpPr>
            <p:cNvPr id="187415" name="Rectangle 94"/>
            <p:cNvSpPr>
              <a:spLocks noChangeArrowheads="1"/>
            </p:cNvSpPr>
            <p:nvPr/>
          </p:nvSpPr>
          <p:spPr bwMode="auto">
            <a:xfrm rot="-5400000">
              <a:off x="5090626"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2000</a:t>
              </a:r>
              <a:endParaRPr lang="en-US" altLang="en-US" sz="1400">
                <a:solidFill>
                  <a:srgbClr val="FFFF00"/>
                </a:solidFill>
                <a:cs typeface="Arial" charset="0"/>
              </a:endParaRPr>
            </a:p>
          </p:txBody>
        </p:sp>
        <p:sp>
          <p:nvSpPr>
            <p:cNvPr id="187416" name="Rectangle 95"/>
            <p:cNvSpPr>
              <a:spLocks noChangeArrowheads="1"/>
            </p:cNvSpPr>
            <p:nvPr/>
          </p:nvSpPr>
          <p:spPr bwMode="auto">
            <a:xfrm rot="-5400000">
              <a:off x="5365125" y="6243275"/>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2005</a:t>
              </a:r>
              <a:endParaRPr lang="en-US" altLang="en-US" sz="1400">
                <a:solidFill>
                  <a:srgbClr val="FFFF00"/>
                </a:solidFill>
                <a:cs typeface="Arial" charset="0"/>
              </a:endParaRPr>
            </a:p>
          </p:txBody>
        </p:sp>
        <p:sp>
          <p:nvSpPr>
            <p:cNvPr id="187417" name="Rectangle 96"/>
            <p:cNvSpPr>
              <a:spLocks noChangeArrowheads="1"/>
            </p:cNvSpPr>
            <p:nvPr/>
          </p:nvSpPr>
          <p:spPr bwMode="auto">
            <a:xfrm rot="-5400000">
              <a:off x="5627454" y="6245926"/>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2010</a:t>
              </a:r>
              <a:endParaRPr lang="en-US" altLang="en-US" sz="1400">
                <a:solidFill>
                  <a:srgbClr val="FFFF00"/>
                </a:solidFill>
                <a:cs typeface="Arial" charset="0"/>
              </a:endParaRPr>
            </a:p>
          </p:txBody>
        </p:sp>
        <p:sp>
          <p:nvSpPr>
            <p:cNvPr id="187418" name="Rectangle 97"/>
            <p:cNvSpPr>
              <a:spLocks noChangeArrowheads="1"/>
            </p:cNvSpPr>
            <p:nvPr/>
          </p:nvSpPr>
          <p:spPr bwMode="auto">
            <a:xfrm rot="-5400000">
              <a:off x="5859064" y="6245926"/>
              <a:ext cx="397586"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b="1">
                  <a:solidFill>
                    <a:srgbClr val="000000"/>
                  </a:solidFill>
                  <a:cs typeface="Arial" charset="0"/>
                </a:rPr>
                <a:t>2015</a:t>
              </a:r>
              <a:endParaRPr lang="en-US" altLang="en-US" sz="1400">
                <a:solidFill>
                  <a:srgbClr val="FFFF00"/>
                </a:solidFill>
                <a:cs typeface="Arial" charset="0"/>
              </a:endParaRPr>
            </a:p>
          </p:txBody>
        </p:sp>
        <p:cxnSp>
          <p:nvCxnSpPr>
            <p:cNvPr id="320" name="Straight Connector 319"/>
            <p:cNvCxnSpPr/>
            <p:nvPr/>
          </p:nvCxnSpPr>
          <p:spPr>
            <a:xfrm flipV="1">
              <a:off x="4826000" y="1295400"/>
              <a:ext cx="0" cy="4720631"/>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7397" name="Group 4"/>
          <p:cNvGrpSpPr>
            <a:grpSpLocks/>
          </p:cNvGrpSpPr>
          <p:nvPr/>
        </p:nvGrpSpPr>
        <p:grpSpPr bwMode="auto">
          <a:xfrm>
            <a:off x="8033681" y="2052638"/>
            <a:ext cx="3040512" cy="874714"/>
            <a:chOff x="4381" y="1271"/>
            <a:chExt cx="1073" cy="551"/>
          </a:xfrm>
        </p:grpSpPr>
        <p:sp>
          <p:nvSpPr>
            <p:cNvPr id="187399" name="Oval 394"/>
            <p:cNvSpPr>
              <a:spLocks noChangeAspect="1" noChangeArrowheads="1"/>
            </p:cNvSpPr>
            <p:nvPr/>
          </p:nvSpPr>
          <p:spPr bwMode="auto">
            <a:xfrm>
              <a:off x="4381" y="1379"/>
              <a:ext cx="59" cy="54"/>
            </a:xfrm>
            <a:prstGeom prst="ellipse">
              <a:avLst/>
            </a:prstGeom>
            <a:solidFill>
              <a:srgbClr val="FF0000"/>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000000"/>
                </a:solidFill>
                <a:cs typeface="Arial" charset="0"/>
              </a:endParaRPr>
            </a:p>
          </p:txBody>
        </p:sp>
        <p:sp>
          <p:nvSpPr>
            <p:cNvPr id="187400" name="Oval 373"/>
            <p:cNvSpPr>
              <a:spLocks noChangeAspect="1" noChangeArrowheads="1"/>
            </p:cNvSpPr>
            <p:nvPr/>
          </p:nvSpPr>
          <p:spPr bwMode="auto">
            <a:xfrm>
              <a:off x="4381" y="1651"/>
              <a:ext cx="61" cy="55"/>
            </a:xfrm>
            <a:prstGeom prst="ellipse">
              <a:avLst/>
            </a:prstGeom>
            <a:solidFill>
              <a:srgbClr val="0000FF"/>
            </a:solidFill>
            <a:ln w="9525">
              <a:solidFill>
                <a:srgbClr val="000000"/>
              </a:solidFill>
              <a:round/>
              <a:headEnd/>
              <a:tailEnd/>
            </a:ln>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200">
                <a:solidFill>
                  <a:srgbClr val="000000"/>
                </a:solidFill>
                <a:cs typeface="Arial" charset="0"/>
              </a:endParaRPr>
            </a:p>
          </p:txBody>
        </p:sp>
        <p:sp>
          <p:nvSpPr>
            <p:cNvPr id="187401" name="Text Box 693"/>
            <p:cNvSpPr txBox="1">
              <a:spLocks noChangeArrowheads="1"/>
            </p:cNvSpPr>
            <p:nvPr/>
          </p:nvSpPr>
          <p:spPr bwMode="auto">
            <a:xfrm>
              <a:off x="4404" y="1271"/>
              <a:ext cx="104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400" b="1" dirty="0">
                  <a:solidFill>
                    <a:srgbClr val="000000"/>
                  </a:solidFill>
                  <a:latin typeface="Arial" charset="0"/>
                  <a:cs typeface="Arial" charset="0"/>
                </a:rPr>
                <a:t> Temperature (C</a:t>
              </a:r>
              <a:r>
                <a:rPr lang="en-US" altLang="en-US" sz="2000" b="1" dirty="0">
                  <a:solidFill>
                    <a:srgbClr val="000000"/>
                  </a:solidFill>
                  <a:latin typeface="Arial" charset="0"/>
                  <a:cs typeface="Arial" charset="0"/>
                </a:rPr>
                <a:t>)</a:t>
              </a:r>
            </a:p>
          </p:txBody>
        </p:sp>
        <p:sp>
          <p:nvSpPr>
            <p:cNvPr id="187402" name="Text Box 693"/>
            <p:cNvSpPr txBox="1">
              <a:spLocks noChangeArrowheads="1"/>
            </p:cNvSpPr>
            <p:nvPr/>
          </p:nvSpPr>
          <p:spPr bwMode="auto">
            <a:xfrm>
              <a:off x="4411" y="1570"/>
              <a:ext cx="10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000" b="1" dirty="0">
                  <a:solidFill>
                    <a:srgbClr val="000000"/>
                  </a:solidFill>
                  <a:latin typeface="Arial" charset="0"/>
                  <a:cs typeface="Arial" charset="0"/>
                </a:rPr>
                <a:t> Diatoms (%) </a:t>
              </a:r>
            </a:p>
          </p:txBody>
        </p:sp>
      </p:grpSp>
      <p:sp>
        <p:nvSpPr>
          <p:cNvPr id="187398" name="TextBox 322"/>
          <p:cNvSpPr txBox="1">
            <a:spLocks noChangeArrowheads="1"/>
          </p:cNvSpPr>
          <p:nvPr/>
        </p:nvSpPr>
        <p:spPr bwMode="auto">
          <a:xfrm>
            <a:off x="8001000" y="6211888"/>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CA" altLang="en-US"/>
              <a:t>Rühland et al. 2013. </a:t>
            </a:r>
            <a:r>
              <a:rPr lang="en-CA" altLang="en-US" i="1"/>
              <a:t>Proc. Roy. Soc. Lond. B</a:t>
            </a:r>
          </a:p>
        </p:txBody>
      </p:sp>
    </p:spTree>
    <p:extLst>
      <p:ext uri="{BB962C8B-B14F-4D97-AF65-F5344CB8AC3E}">
        <p14:creationId xmlns:p14="http://schemas.microsoft.com/office/powerpoint/2010/main" val="3978012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Group 2"/>
          <p:cNvGrpSpPr>
            <a:grpSpLocks/>
          </p:cNvGrpSpPr>
          <p:nvPr/>
        </p:nvGrpSpPr>
        <p:grpSpPr bwMode="auto">
          <a:xfrm>
            <a:off x="1847851" y="2255838"/>
            <a:ext cx="3008313" cy="2901950"/>
            <a:chOff x="204" y="1421"/>
            <a:chExt cx="1895" cy="1828"/>
          </a:xfrm>
        </p:grpSpPr>
        <p:pic>
          <p:nvPicPr>
            <p:cNvPr id="167336" name="Picture 3" descr="Base with white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1421"/>
              <a:ext cx="1895" cy="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337" name="Rectangle 4"/>
            <p:cNvSpPr>
              <a:spLocks noChangeArrowheads="1"/>
            </p:cNvSpPr>
            <p:nvPr/>
          </p:nvSpPr>
          <p:spPr bwMode="auto">
            <a:xfrm>
              <a:off x="204" y="1434"/>
              <a:ext cx="1860" cy="181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grpSp>
      <p:sp>
        <p:nvSpPr>
          <p:cNvPr id="166915" name="Rectangle 5"/>
          <p:cNvSpPr>
            <a:spLocks noChangeArrowheads="1"/>
          </p:cNvSpPr>
          <p:nvPr/>
        </p:nvSpPr>
        <p:spPr bwMode="auto">
          <a:xfrm>
            <a:off x="1524000" y="6762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i="1">
                <a:solidFill>
                  <a:srgbClr val="3333CC"/>
                </a:solidFill>
                <a:latin typeface="Arial" charset="0"/>
              </a:rPr>
              <a:t>Whitefish Bay – Reference site </a:t>
            </a:r>
            <a:endParaRPr lang="en-US" altLang="en-US" sz="2000" b="1">
              <a:solidFill>
                <a:srgbClr val="3333CC"/>
              </a:solidFill>
              <a:latin typeface="Arial" charset="0"/>
            </a:endParaRPr>
          </a:p>
        </p:txBody>
      </p:sp>
      <p:sp>
        <p:nvSpPr>
          <p:cNvPr id="166916" name="Text Box 6"/>
          <p:cNvSpPr txBox="1">
            <a:spLocks noChangeArrowheads="1"/>
          </p:cNvSpPr>
          <p:nvPr/>
        </p:nvSpPr>
        <p:spPr bwMode="auto">
          <a:xfrm>
            <a:off x="1936750" y="115888"/>
            <a:ext cx="84470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600" b="1">
                <a:solidFill>
                  <a:srgbClr val="000000"/>
                </a:solidFill>
                <a:latin typeface="Arial" charset="0"/>
              </a:rPr>
              <a:t>Lake of the Woods, Canada and USA - temperature</a:t>
            </a:r>
          </a:p>
        </p:txBody>
      </p:sp>
      <p:sp>
        <p:nvSpPr>
          <p:cNvPr id="166917" name="Line 7"/>
          <p:cNvSpPr>
            <a:spLocks noChangeShapeType="1"/>
          </p:cNvSpPr>
          <p:nvPr/>
        </p:nvSpPr>
        <p:spPr bwMode="auto">
          <a:xfrm>
            <a:off x="1998663" y="612775"/>
            <a:ext cx="8274050" cy="79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18" name="Text Box 8"/>
          <p:cNvSpPr txBox="1">
            <a:spLocks noChangeArrowheads="1"/>
          </p:cNvSpPr>
          <p:nvPr/>
        </p:nvSpPr>
        <p:spPr bwMode="auto">
          <a:xfrm>
            <a:off x="1616076" y="6565900"/>
            <a:ext cx="4551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i="1">
                <a:solidFill>
                  <a:srgbClr val="000000"/>
                </a:solidFill>
                <a:latin typeface="Arial" charset="0"/>
              </a:rPr>
              <a:t>R</a:t>
            </a:r>
            <a:r>
              <a:rPr lang="en-US" altLang="en-US" sz="1200" i="1">
                <a:solidFill>
                  <a:srgbClr val="000000"/>
                </a:solidFill>
                <a:latin typeface="Arial" charset="0"/>
                <a:cs typeface="Arial" charset="0"/>
              </a:rPr>
              <a:t>ühland, Paterson, Smol 2008: Global Change Biology</a:t>
            </a:r>
          </a:p>
        </p:txBody>
      </p:sp>
      <p:grpSp>
        <p:nvGrpSpPr>
          <p:cNvPr id="3" name="Group 10"/>
          <p:cNvGrpSpPr>
            <a:grpSpLocks/>
          </p:cNvGrpSpPr>
          <p:nvPr/>
        </p:nvGrpSpPr>
        <p:grpSpPr bwMode="auto">
          <a:xfrm>
            <a:off x="5029200" y="1138238"/>
            <a:ext cx="5075238" cy="5719762"/>
            <a:chOff x="2200" y="689"/>
            <a:chExt cx="3197" cy="3603"/>
          </a:xfrm>
        </p:grpSpPr>
        <p:grpSp>
          <p:nvGrpSpPr>
            <p:cNvPr id="166924" name="Group 11"/>
            <p:cNvGrpSpPr>
              <a:grpSpLocks/>
            </p:cNvGrpSpPr>
            <p:nvPr/>
          </p:nvGrpSpPr>
          <p:grpSpPr bwMode="auto">
            <a:xfrm>
              <a:off x="2669" y="689"/>
              <a:ext cx="1256" cy="338"/>
              <a:chOff x="2517" y="445"/>
              <a:chExt cx="1256" cy="338"/>
            </a:xfrm>
          </p:grpSpPr>
          <p:sp>
            <p:nvSpPr>
              <p:cNvPr id="167326" name="Rectangle 12"/>
              <p:cNvSpPr>
                <a:spLocks noChangeAspect="1" noChangeArrowheads="1"/>
              </p:cNvSpPr>
              <p:nvPr/>
            </p:nvSpPr>
            <p:spPr bwMode="auto">
              <a:xfrm>
                <a:off x="2811" y="445"/>
                <a:ext cx="9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a:solidFill>
                      <a:srgbClr val="000000"/>
                    </a:solidFill>
                    <a:latin typeface="Arial" charset="0"/>
                  </a:rPr>
                  <a:t>Annual Temperature </a:t>
                </a:r>
              </a:p>
            </p:txBody>
          </p:sp>
          <p:grpSp>
            <p:nvGrpSpPr>
              <p:cNvPr id="167327" name="Group 13"/>
              <p:cNvGrpSpPr>
                <a:grpSpLocks noChangeAspect="1"/>
              </p:cNvGrpSpPr>
              <p:nvPr/>
            </p:nvGrpSpPr>
            <p:grpSpPr bwMode="auto">
              <a:xfrm>
                <a:off x="2517" y="482"/>
                <a:ext cx="234" cy="66"/>
                <a:chOff x="2667" y="521"/>
                <a:chExt cx="92" cy="26"/>
              </a:xfrm>
            </p:grpSpPr>
            <p:sp>
              <p:nvSpPr>
                <p:cNvPr id="167334" name="Line 14"/>
                <p:cNvSpPr>
                  <a:spLocks noChangeAspect="1" noChangeShapeType="1"/>
                </p:cNvSpPr>
                <p:nvPr/>
              </p:nvSpPr>
              <p:spPr bwMode="auto">
                <a:xfrm>
                  <a:off x="2667" y="533"/>
                  <a:ext cx="92"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335" name="Oval 15"/>
                <p:cNvSpPr>
                  <a:spLocks noChangeAspect="1" noChangeArrowheads="1"/>
                </p:cNvSpPr>
                <p:nvPr/>
              </p:nvSpPr>
              <p:spPr bwMode="auto">
                <a:xfrm>
                  <a:off x="2702" y="521"/>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grpSp>
          <p:sp>
            <p:nvSpPr>
              <p:cNvPr id="167328" name="Rectangle 16"/>
              <p:cNvSpPr>
                <a:spLocks noChangeAspect="1" noChangeArrowheads="1"/>
              </p:cNvSpPr>
              <p:nvPr/>
            </p:nvSpPr>
            <p:spPr bwMode="auto">
              <a:xfrm>
                <a:off x="2815" y="567"/>
                <a:ext cx="6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i="1">
                    <a:solidFill>
                      <a:srgbClr val="000000"/>
                    </a:solidFill>
                    <a:latin typeface="Arial" charset="0"/>
                  </a:rPr>
                  <a:t>Cyclotella</a:t>
                </a:r>
                <a:r>
                  <a:rPr lang="en-US" altLang="en-US" sz="1200" b="1">
                    <a:solidFill>
                      <a:srgbClr val="000000"/>
                    </a:solidFill>
                    <a:latin typeface="Arial" charset="0"/>
                  </a:rPr>
                  <a:t> spp </a:t>
                </a:r>
              </a:p>
            </p:txBody>
          </p:sp>
          <p:sp>
            <p:nvSpPr>
              <p:cNvPr id="167329" name="Line 17"/>
              <p:cNvSpPr>
                <a:spLocks noChangeAspect="1" noChangeShapeType="1"/>
              </p:cNvSpPr>
              <p:nvPr/>
            </p:nvSpPr>
            <p:spPr bwMode="auto">
              <a:xfrm>
                <a:off x="2523" y="617"/>
                <a:ext cx="230"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330" name="Oval 18"/>
              <p:cNvSpPr>
                <a:spLocks noChangeAspect="1" noChangeArrowheads="1"/>
              </p:cNvSpPr>
              <p:nvPr/>
            </p:nvSpPr>
            <p:spPr bwMode="auto">
              <a:xfrm>
                <a:off x="2605" y="573"/>
                <a:ext cx="60" cy="73"/>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31" name="Rectangle 19"/>
              <p:cNvSpPr>
                <a:spLocks noChangeAspect="1" noChangeArrowheads="1"/>
              </p:cNvSpPr>
              <p:nvPr/>
            </p:nvSpPr>
            <p:spPr bwMode="auto">
              <a:xfrm>
                <a:off x="2813" y="667"/>
                <a:ext cx="7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i="1">
                    <a:solidFill>
                      <a:srgbClr val="000000"/>
                    </a:solidFill>
                    <a:latin typeface="Arial" charset="0"/>
                  </a:rPr>
                  <a:t>Aulacoseira</a:t>
                </a:r>
                <a:r>
                  <a:rPr lang="en-US" altLang="en-US" sz="1200" b="1">
                    <a:solidFill>
                      <a:srgbClr val="000000"/>
                    </a:solidFill>
                    <a:latin typeface="Arial" charset="0"/>
                  </a:rPr>
                  <a:t> spp</a:t>
                </a:r>
              </a:p>
            </p:txBody>
          </p:sp>
          <p:sp>
            <p:nvSpPr>
              <p:cNvPr id="167332" name="Line 20"/>
              <p:cNvSpPr>
                <a:spLocks noChangeAspect="1" noChangeShapeType="1"/>
              </p:cNvSpPr>
              <p:nvPr/>
            </p:nvSpPr>
            <p:spPr bwMode="auto">
              <a:xfrm>
                <a:off x="2523" y="713"/>
                <a:ext cx="230"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333" name="Oval 21"/>
              <p:cNvSpPr>
                <a:spLocks noChangeAspect="1" noChangeArrowheads="1"/>
              </p:cNvSpPr>
              <p:nvPr/>
            </p:nvSpPr>
            <p:spPr bwMode="auto">
              <a:xfrm>
                <a:off x="2606" y="675"/>
                <a:ext cx="53" cy="65"/>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grpSp>
        <p:sp>
          <p:nvSpPr>
            <p:cNvPr id="166925" name="Text Box 22"/>
            <p:cNvSpPr txBox="1">
              <a:spLocks noChangeArrowheads="1"/>
            </p:cNvSpPr>
            <p:nvPr/>
          </p:nvSpPr>
          <p:spPr bwMode="auto">
            <a:xfrm rot="-5400000">
              <a:off x="1140" y="2398"/>
              <a:ext cx="2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1">
                  <a:solidFill>
                    <a:srgbClr val="000000"/>
                  </a:solidFill>
                  <a:latin typeface="Arial" charset="0"/>
                </a:rPr>
                <a:t>Annual Temperature (</a:t>
              </a:r>
              <a:r>
                <a:rPr lang="en-US" altLang="en-US" sz="1800" b="1">
                  <a:solidFill>
                    <a:srgbClr val="000000"/>
                  </a:solidFill>
                  <a:latin typeface="Arial" charset="0"/>
                  <a:cs typeface="Arial" charset="0"/>
                </a:rPr>
                <a:t>ºC)</a:t>
              </a:r>
            </a:p>
          </p:txBody>
        </p:sp>
        <p:sp>
          <p:nvSpPr>
            <p:cNvPr id="166926" name="Text Box 23"/>
            <p:cNvSpPr txBox="1">
              <a:spLocks noChangeArrowheads="1"/>
            </p:cNvSpPr>
            <p:nvPr/>
          </p:nvSpPr>
          <p:spPr bwMode="auto">
            <a:xfrm rot="5400000" flipH="1">
              <a:off x="3269" y="2398"/>
              <a:ext cx="2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1">
                  <a:solidFill>
                    <a:srgbClr val="000000"/>
                  </a:solidFill>
                  <a:latin typeface="Arial" charset="0"/>
                </a:rPr>
                <a:t>Relative Abundance (%)</a:t>
              </a:r>
              <a:endParaRPr lang="en-US" altLang="en-US" sz="1800" b="1">
                <a:solidFill>
                  <a:srgbClr val="000000"/>
                </a:solidFill>
                <a:latin typeface="Arial" charset="0"/>
                <a:cs typeface="Arial" charset="0"/>
              </a:endParaRPr>
            </a:p>
          </p:txBody>
        </p:sp>
        <p:grpSp>
          <p:nvGrpSpPr>
            <p:cNvPr id="166927" name="Group 24"/>
            <p:cNvGrpSpPr>
              <a:grpSpLocks/>
            </p:cNvGrpSpPr>
            <p:nvPr/>
          </p:nvGrpSpPr>
          <p:grpSpPr bwMode="auto">
            <a:xfrm>
              <a:off x="2486" y="1092"/>
              <a:ext cx="1774" cy="1513"/>
              <a:chOff x="2486" y="754"/>
              <a:chExt cx="1774" cy="1513"/>
            </a:xfrm>
          </p:grpSpPr>
          <p:sp>
            <p:nvSpPr>
              <p:cNvPr id="167128" name="Line 25"/>
              <p:cNvSpPr>
                <a:spLocks noChangeAspect="1" noChangeShapeType="1"/>
              </p:cNvSpPr>
              <p:nvPr/>
            </p:nvSpPr>
            <p:spPr bwMode="auto">
              <a:xfrm>
                <a:off x="2638" y="2057"/>
                <a:ext cx="14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9" name="Line 26"/>
              <p:cNvSpPr>
                <a:spLocks noChangeAspect="1" noChangeShapeType="1"/>
              </p:cNvSpPr>
              <p:nvPr/>
            </p:nvSpPr>
            <p:spPr bwMode="auto">
              <a:xfrm flipV="1">
                <a:off x="2638" y="2057"/>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30" name="Line 27"/>
              <p:cNvSpPr>
                <a:spLocks noChangeAspect="1" noChangeShapeType="1"/>
              </p:cNvSpPr>
              <p:nvPr/>
            </p:nvSpPr>
            <p:spPr bwMode="auto">
              <a:xfrm flipV="1">
                <a:off x="2884" y="2057"/>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31" name="Line 28"/>
              <p:cNvSpPr>
                <a:spLocks noChangeAspect="1" noChangeShapeType="1"/>
              </p:cNvSpPr>
              <p:nvPr/>
            </p:nvSpPr>
            <p:spPr bwMode="auto">
              <a:xfrm flipV="1">
                <a:off x="3130" y="2057"/>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32" name="Line 29"/>
              <p:cNvSpPr>
                <a:spLocks noChangeAspect="1" noChangeShapeType="1"/>
              </p:cNvSpPr>
              <p:nvPr/>
            </p:nvSpPr>
            <p:spPr bwMode="auto">
              <a:xfrm flipV="1">
                <a:off x="3377" y="2057"/>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33" name="Line 30"/>
              <p:cNvSpPr>
                <a:spLocks noChangeAspect="1" noChangeShapeType="1"/>
              </p:cNvSpPr>
              <p:nvPr/>
            </p:nvSpPr>
            <p:spPr bwMode="auto">
              <a:xfrm flipV="1">
                <a:off x="3623" y="2057"/>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34" name="Line 31"/>
              <p:cNvSpPr>
                <a:spLocks noChangeAspect="1" noChangeShapeType="1"/>
              </p:cNvSpPr>
              <p:nvPr/>
            </p:nvSpPr>
            <p:spPr bwMode="auto">
              <a:xfrm flipV="1">
                <a:off x="3870" y="2057"/>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35" name="Line 32"/>
              <p:cNvSpPr>
                <a:spLocks noChangeAspect="1" noChangeShapeType="1"/>
              </p:cNvSpPr>
              <p:nvPr/>
            </p:nvSpPr>
            <p:spPr bwMode="auto">
              <a:xfrm flipV="1">
                <a:off x="4117" y="2057"/>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36" name="Rectangle 33"/>
              <p:cNvSpPr>
                <a:spLocks noChangeAspect="1" noChangeArrowheads="1"/>
              </p:cNvSpPr>
              <p:nvPr/>
            </p:nvSpPr>
            <p:spPr bwMode="auto">
              <a:xfrm>
                <a:off x="2554" y="2101"/>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1900</a:t>
                </a:r>
                <a:endParaRPr lang="en-US" altLang="en-US" sz="2400" b="1">
                  <a:solidFill>
                    <a:srgbClr val="000000"/>
                  </a:solidFill>
                  <a:latin typeface="Arial" charset="0"/>
                </a:endParaRPr>
              </a:p>
            </p:txBody>
          </p:sp>
          <p:sp>
            <p:nvSpPr>
              <p:cNvPr id="167137" name="Rectangle 34"/>
              <p:cNvSpPr>
                <a:spLocks noChangeAspect="1" noChangeArrowheads="1"/>
              </p:cNvSpPr>
              <p:nvPr/>
            </p:nvSpPr>
            <p:spPr bwMode="auto">
              <a:xfrm>
                <a:off x="2801" y="2101"/>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1920</a:t>
                </a:r>
                <a:endParaRPr lang="en-US" altLang="en-US" sz="2400" b="1">
                  <a:solidFill>
                    <a:srgbClr val="000000"/>
                  </a:solidFill>
                  <a:latin typeface="Arial" charset="0"/>
                </a:endParaRPr>
              </a:p>
            </p:txBody>
          </p:sp>
          <p:sp>
            <p:nvSpPr>
              <p:cNvPr id="167138" name="Rectangle 35"/>
              <p:cNvSpPr>
                <a:spLocks noChangeAspect="1" noChangeArrowheads="1"/>
              </p:cNvSpPr>
              <p:nvPr/>
            </p:nvSpPr>
            <p:spPr bwMode="auto">
              <a:xfrm>
                <a:off x="3047" y="2101"/>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1940</a:t>
                </a:r>
                <a:endParaRPr lang="en-US" altLang="en-US" sz="2400" b="1">
                  <a:solidFill>
                    <a:srgbClr val="000000"/>
                  </a:solidFill>
                  <a:latin typeface="Arial" charset="0"/>
                </a:endParaRPr>
              </a:p>
            </p:txBody>
          </p:sp>
          <p:sp>
            <p:nvSpPr>
              <p:cNvPr id="167139" name="Rectangle 36"/>
              <p:cNvSpPr>
                <a:spLocks noChangeAspect="1" noChangeArrowheads="1"/>
              </p:cNvSpPr>
              <p:nvPr/>
            </p:nvSpPr>
            <p:spPr bwMode="auto">
              <a:xfrm>
                <a:off x="3293" y="2101"/>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1960</a:t>
                </a:r>
                <a:endParaRPr lang="en-US" altLang="en-US" sz="2400" b="1">
                  <a:solidFill>
                    <a:srgbClr val="000000"/>
                  </a:solidFill>
                  <a:latin typeface="Arial" charset="0"/>
                </a:endParaRPr>
              </a:p>
            </p:txBody>
          </p:sp>
          <p:sp>
            <p:nvSpPr>
              <p:cNvPr id="167140" name="Rectangle 37"/>
              <p:cNvSpPr>
                <a:spLocks noChangeAspect="1" noChangeArrowheads="1"/>
              </p:cNvSpPr>
              <p:nvPr/>
            </p:nvSpPr>
            <p:spPr bwMode="auto">
              <a:xfrm>
                <a:off x="3540" y="2101"/>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1980</a:t>
                </a:r>
                <a:endParaRPr lang="en-US" altLang="en-US" sz="2400" b="1">
                  <a:solidFill>
                    <a:srgbClr val="000000"/>
                  </a:solidFill>
                  <a:latin typeface="Arial" charset="0"/>
                </a:endParaRPr>
              </a:p>
            </p:txBody>
          </p:sp>
          <p:sp>
            <p:nvSpPr>
              <p:cNvPr id="167141" name="Rectangle 38"/>
              <p:cNvSpPr>
                <a:spLocks noChangeAspect="1" noChangeArrowheads="1"/>
              </p:cNvSpPr>
              <p:nvPr/>
            </p:nvSpPr>
            <p:spPr bwMode="auto">
              <a:xfrm>
                <a:off x="3786" y="2101"/>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2000</a:t>
                </a:r>
                <a:endParaRPr lang="en-US" altLang="en-US" sz="2400" b="1">
                  <a:solidFill>
                    <a:srgbClr val="000000"/>
                  </a:solidFill>
                  <a:latin typeface="Arial" charset="0"/>
                </a:endParaRPr>
              </a:p>
            </p:txBody>
          </p:sp>
          <p:sp>
            <p:nvSpPr>
              <p:cNvPr id="167142" name="Rectangle 39"/>
              <p:cNvSpPr>
                <a:spLocks noChangeAspect="1" noChangeArrowheads="1"/>
              </p:cNvSpPr>
              <p:nvPr/>
            </p:nvSpPr>
            <p:spPr bwMode="auto">
              <a:xfrm>
                <a:off x="4032" y="2101"/>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2020</a:t>
                </a:r>
                <a:endParaRPr lang="en-US" altLang="en-US" sz="2400" b="1">
                  <a:solidFill>
                    <a:srgbClr val="000000"/>
                  </a:solidFill>
                  <a:latin typeface="Arial" charset="0"/>
                </a:endParaRPr>
              </a:p>
            </p:txBody>
          </p:sp>
          <p:sp>
            <p:nvSpPr>
              <p:cNvPr id="167143" name="Line 40"/>
              <p:cNvSpPr>
                <a:spLocks noChangeAspect="1" noChangeShapeType="1"/>
              </p:cNvSpPr>
              <p:nvPr/>
            </p:nvSpPr>
            <p:spPr bwMode="auto">
              <a:xfrm>
                <a:off x="2638" y="783"/>
                <a:ext cx="14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44" name="Line 41"/>
              <p:cNvSpPr>
                <a:spLocks noChangeAspect="1" noChangeShapeType="1"/>
              </p:cNvSpPr>
              <p:nvPr/>
            </p:nvSpPr>
            <p:spPr bwMode="auto">
              <a:xfrm flipV="1">
                <a:off x="2638" y="783"/>
                <a:ext cx="0" cy="12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45" name="Line 42"/>
              <p:cNvSpPr>
                <a:spLocks noChangeAspect="1" noChangeShapeType="1"/>
              </p:cNvSpPr>
              <p:nvPr/>
            </p:nvSpPr>
            <p:spPr bwMode="auto">
              <a:xfrm>
                <a:off x="2622" y="2057"/>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46" name="Line 43"/>
              <p:cNvSpPr>
                <a:spLocks noChangeAspect="1" noChangeShapeType="1"/>
              </p:cNvSpPr>
              <p:nvPr/>
            </p:nvSpPr>
            <p:spPr bwMode="auto">
              <a:xfrm>
                <a:off x="2622" y="1875"/>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47" name="Line 44"/>
              <p:cNvSpPr>
                <a:spLocks noChangeAspect="1" noChangeShapeType="1"/>
              </p:cNvSpPr>
              <p:nvPr/>
            </p:nvSpPr>
            <p:spPr bwMode="auto">
              <a:xfrm>
                <a:off x="2622" y="1693"/>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48" name="Line 45"/>
              <p:cNvSpPr>
                <a:spLocks noChangeAspect="1" noChangeShapeType="1"/>
              </p:cNvSpPr>
              <p:nvPr/>
            </p:nvSpPr>
            <p:spPr bwMode="auto">
              <a:xfrm>
                <a:off x="2622" y="1511"/>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49" name="Line 46"/>
              <p:cNvSpPr>
                <a:spLocks noChangeAspect="1" noChangeShapeType="1"/>
              </p:cNvSpPr>
              <p:nvPr/>
            </p:nvSpPr>
            <p:spPr bwMode="auto">
              <a:xfrm>
                <a:off x="2622" y="1329"/>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50" name="Line 47"/>
              <p:cNvSpPr>
                <a:spLocks noChangeAspect="1" noChangeShapeType="1"/>
              </p:cNvSpPr>
              <p:nvPr/>
            </p:nvSpPr>
            <p:spPr bwMode="auto">
              <a:xfrm>
                <a:off x="2622" y="1147"/>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51" name="Line 48"/>
              <p:cNvSpPr>
                <a:spLocks noChangeAspect="1" noChangeShapeType="1"/>
              </p:cNvSpPr>
              <p:nvPr/>
            </p:nvSpPr>
            <p:spPr bwMode="auto">
              <a:xfrm>
                <a:off x="2622" y="964"/>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52" name="Line 49"/>
              <p:cNvSpPr>
                <a:spLocks noChangeAspect="1" noChangeShapeType="1"/>
              </p:cNvSpPr>
              <p:nvPr/>
            </p:nvSpPr>
            <p:spPr bwMode="auto">
              <a:xfrm>
                <a:off x="2622" y="783"/>
                <a:ext cx="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53" name="Rectangle 50"/>
              <p:cNvSpPr>
                <a:spLocks noChangeAspect="1" noChangeArrowheads="1"/>
              </p:cNvSpPr>
              <p:nvPr/>
            </p:nvSpPr>
            <p:spPr bwMode="auto">
              <a:xfrm>
                <a:off x="2486" y="2029"/>
                <a:ext cx="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1.0</a:t>
                </a:r>
                <a:endParaRPr lang="en-US" altLang="en-US" sz="2400" b="1">
                  <a:solidFill>
                    <a:srgbClr val="000000"/>
                  </a:solidFill>
                  <a:latin typeface="Arial" charset="0"/>
                </a:endParaRPr>
              </a:p>
            </p:txBody>
          </p:sp>
          <p:sp>
            <p:nvSpPr>
              <p:cNvPr id="167154" name="Rectangle 51"/>
              <p:cNvSpPr>
                <a:spLocks noChangeAspect="1" noChangeArrowheads="1"/>
              </p:cNvSpPr>
              <p:nvPr/>
            </p:nvSpPr>
            <p:spPr bwMode="auto">
              <a:xfrm>
                <a:off x="2486" y="1847"/>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1.5</a:t>
                </a:r>
                <a:endParaRPr lang="en-US" altLang="en-US" sz="2400" b="1">
                  <a:solidFill>
                    <a:srgbClr val="000000"/>
                  </a:solidFill>
                  <a:latin typeface="Arial" charset="0"/>
                </a:endParaRPr>
              </a:p>
            </p:txBody>
          </p:sp>
          <p:sp>
            <p:nvSpPr>
              <p:cNvPr id="167155" name="Rectangle 52"/>
              <p:cNvSpPr>
                <a:spLocks noChangeAspect="1" noChangeArrowheads="1"/>
              </p:cNvSpPr>
              <p:nvPr/>
            </p:nvSpPr>
            <p:spPr bwMode="auto">
              <a:xfrm>
                <a:off x="2486" y="1664"/>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a:t>
                </a:r>
                <a:endParaRPr lang="en-US" altLang="en-US" sz="2400" b="1">
                  <a:solidFill>
                    <a:srgbClr val="000000"/>
                  </a:solidFill>
                  <a:latin typeface="Arial" charset="0"/>
                </a:endParaRPr>
              </a:p>
            </p:txBody>
          </p:sp>
          <p:sp>
            <p:nvSpPr>
              <p:cNvPr id="167156" name="Rectangle 53"/>
              <p:cNvSpPr>
                <a:spLocks noChangeAspect="1" noChangeArrowheads="1"/>
              </p:cNvSpPr>
              <p:nvPr/>
            </p:nvSpPr>
            <p:spPr bwMode="auto">
              <a:xfrm>
                <a:off x="2486" y="1483"/>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2.5</a:t>
                </a:r>
                <a:endParaRPr lang="en-US" altLang="en-US" sz="2400" b="1">
                  <a:solidFill>
                    <a:srgbClr val="000000"/>
                  </a:solidFill>
                  <a:latin typeface="Arial" charset="0"/>
                </a:endParaRPr>
              </a:p>
            </p:txBody>
          </p:sp>
          <p:sp>
            <p:nvSpPr>
              <p:cNvPr id="167157" name="Rectangle 54"/>
              <p:cNvSpPr>
                <a:spLocks noChangeAspect="1" noChangeArrowheads="1"/>
              </p:cNvSpPr>
              <p:nvPr/>
            </p:nvSpPr>
            <p:spPr bwMode="auto">
              <a:xfrm>
                <a:off x="2486" y="1301"/>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3.0</a:t>
                </a:r>
                <a:endParaRPr lang="en-US" altLang="en-US" sz="2400" b="1">
                  <a:solidFill>
                    <a:srgbClr val="000000"/>
                  </a:solidFill>
                  <a:latin typeface="Arial" charset="0"/>
                </a:endParaRPr>
              </a:p>
            </p:txBody>
          </p:sp>
          <p:sp>
            <p:nvSpPr>
              <p:cNvPr id="167158" name="Rectangle 55"/>
              <p:cNvSpPr>
                <a:spLocks noChangeAspect="1" noChangeArrowheads="1"/>
              </p:cNvSpPr>
              <p:nvPr/>
            </p:nvSpPr>
            <p:spPr bwMode="auto">
              <a:xfrm>
                <a:off x="2486" y="1118"/>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3.5</a:t>
                </a:r>
                <a:endParaRPr lang="en-US" altLang="en-US" sz="2400" b="1">
                  <a:solidFill>
                    <a:srgbClr val="000000"/>
                  </a:solidFill>
                  <a:latin typeface="Arial" charset="0"/>
                </a:endParaRPr>
              </a:p>
            </p:txBody>
          </p:sp>
          <p:sp>
            <p:nvSpPr>
              <p:cNvPr id="167159" name="Rectangle 56"/>
              <p:cNvSpPr>
                <a:spLocks noChangeAspect="1" noChangeArrowheads="1"/>
              </p:cNvSpPr>
              <p:nvPr/>
            </p:nvSpPr>
            <p:spPr bwMode="auto">
              <a:xfrm>
                <a:off x="2486" y="937"/>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4.0</a:t>
                </a:r>
                <a:endParaRPr lang="en-US" altLang="en-US" sz="2400" b="1">
                  <a:solidFill>
                    <a:srgbClr val="000000"/>
                  </a:solidFill>
                  <a:latin typeface="Arial" charset="0"/>
                </a:endParaRPr>
              </a:p>
            </p:txBody>
          </p:sp>
          <p:sp>
            <p:nvSpPr>
              <p:cNvPr id="167160" name="Rectangle 57"/>
              <p:cNvSpPr>
                <a:spLocks noChangeAspect="1" noChangeArrowheads="1"/>
              </p:cNvSpPr>
              <p:nvPr/>
            </p:nvSpPr>
            <p:spPr bwMode="auto">
              <a:xfrm>
                <a:off x="2486" y="754"/>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4.5</a:t>
                </a:r>
                <a:endParaRPr lang="en-US" altLang="en-US" sz="2400" b="1">
                  <a:solidFill>
                    <a:srgbClr val="000000"/>
                  </a:solidFill>
                  <a:latin typeface="Arial" charset="0"/>
                </a:endParaRPr>
              </a:p>
            </p:txBody>
          </p:sp>
          <p:sp>
            <p:nvSpPr>
              <p:cNvPr id="167161" name="Freeform 58"/>
              <p:cNvSpPr>
                <a:spLocks noChangeAspect="1"/>
              </p:cNvSpPr>
              <p:nvPr/>
            </p:nvSpPr>
            <p:spPr bwMode="auto">
              <a:xfrm flipV="1">
                <a:off x="2711" y="995"/>
                <a:ext cx="1220" cy="969"/>
              </a:xfrm>
              <a:custGeom>
                <a:avLst/>
                <a:gdLst>
                  <a:gd name="T0" fmla="*/ 0 w 4125"/>
                  <a:gd name="T1" fmla="*/ 0 h 2657"/>
                  <a:gd name="T2" fmla="*/ 0 w 4125"/>
                  <a:gd name="T3" fmla="*/ 0 h 2657"/>
                  <a:gd name="T4" fmla="*/ 0 w 4125"/>
                  <a:gd name="T5" fmla="*/ 0 h 2657"/>
                  <a:gd name="T6" fmla="*/ 0 w 4125"/>
                  <a:gd name="T7" fmla="*/ 0 h 2657"/>
                  <a:gd name="T8" fmla="*/ 0 w 4125"/>
                  <a:gd name="T9" fmla="*/ 0 h 2657"/>
                  <a:gd name="T10" fmla="*/ 0 w 4125"/>
                  <a:gd name="T11" fmla="*/ 0 h 2657"/>
                  <a:gd name="T12" fmla="*/ 0 w 4125"/>
                  <a:gd name="T13" fmla="*/ 0 h 2657"/>
                  <a:gd name="T14" fmla="*/ 0 w 4125"/>
                  <a:gd name="T15" fmla="*/ 0 h 2657"/>
                  <a:gd name="T16" fmla="*/ 0 w 4125"/>
                  <a:gd name="T17" fmla="*/ 0 h 2657"/>
                  <a:gd name="T18" fmla="*/ 0 w 4125"/>
                  <a:gd name="T19" fmla="*/ 0 h 2657"/>
                  <a:gd name="T20" fmla="*/ 0 w 4125"/>
                  <a:gd name="T21" fmla="*/ 0 h 2657"/>
                  <a:gd name="T22" fmla="*/ 0 w 4125"/>
                  <a:gd name="T23" fmla="*/ 0 h 2657"/>
                  <a:gd name="T24" fmla="*/ 0 w 4125"/>
                  <a:gd name="T25" fmla="*/ 0 h 2657"/>
                  <a:gd name="T26" fmla="*/ 0 w 4125"/>
                  <a:gd name="T27" fmla="*/ 0 h 2657"/>
                  <a:gd name="T28" fmla="*/ 0 w 4125"/>
                  <a:gd name="T29" fmla="*/ 0 h 2657"/>
                  <a:gd name="T30" fmla="*/ 0 w 4125"/>
                  <a:gd name="T31" fmla="*/ 0 h 2657"/>
                  <a:gd name="T32" fmla="*/ 0 w 4125"/>
                  <a:gd name="T33" fmla="*/ 0 h 2657"/>
                  <a:gd name="T34" fmla="*/ 0 w 4125"/>
                  <a:gd name="T35" fmla="*/ 0 h 2657"/>
                  <a:gd name="T36" fmla="*/ 0 w 4125"/>
                  <a:gd name="T37" fmla="*/ 0 h 2657"/>
                  <a:gd name="T38" fmla="*/ 0 w 4125"/>
                  <a:gd name="T39" fmla="*/ 0 h 2657"/>
                  <a:gd name="T40" fmla="*/ 0 w 4125"/>
                  <a:gd name="T41" fmla="*/ 0 h 2657"/>
                  <a:gd name="T42" fmla="*/ 0 w 4125"/>
                  <a:gd name="T43" fmla="*/ 0 h 2657"/>
                  <a:gd name="T44" fmla="*/ 0 w 4125"/>
                  <a:gd name="T45" fmla="*/ 0 h 2657"/>
                  <a:gd name="T46" fmla="*/ 0 w 4125"/>
                  <a:gd name="T47" fmla="*/ 0 h 2657"/>
                  <a:gd name="T48" fmla="*/ 0 w 4125"/>
                  <a:gd name="T49" fmla="*/ 0 h 2657"/>
                  <a:gd name="T50" fmla="*/ 0 w 4125"/>
                  <a:gd name="T51" fmla="*/ 0 h 2657"/>
                  <a:gd name="T52" fmla="*/ 0 w 4125"/>
                  <a:gd name="T53" fmla="*/ 0 h 2657"/>
                  <a:gd name="T54" fmla="*/ 0 w 4125"/>
                  <a:gd name="T55" fmla="*/ 0 h 2657"/>
                  <a:gd name="T56" fmla="*/ 0 w 4125"/>
                  <a:gd name="T57" fmla="*/ 0 h 2657"/>
                  <a:gd name="T58" fmla="*/ 0 w 4125"/>
                  <a:gd name="T59" fmla="*/ 0 h 2657"/>
                  <a:gd name="T60" fmla="*/ 0 w 4125"/>
                  <a:gd name="T61" fmla="*/ 0 h 2657"/>
                  <a:gd name="T62" fmla="*/ 0 w 4125"/>
                  <a:gd name="T63" fmla="*/ 0 h 2657"/>
                  <a:gd name="T64" fmla="*/ 0 w 4125"/>
                  <a:gd name="T65" fmla="*/ 0 h 2657"/>
                  <a:gd name="T66" fmla="*/ 0 w 4125"/>
                  <a:gd name="T67" fmla="*/ 0 h 2657"/>
                  <a:gd name="T68" fmla="*/ 0 w 4125"/>
                  <a:gd name="T69" fmla="*/ 0 h 2657"/>
                  <a:gd name="T70" fmla="*/ 0 w 4125"/>
                  <a:gd name="T71" fmla="*/ 0 h 2657"/>
                  <a:gd name="T72" fmla="*/ 0 w 4125"/>
                  <a:gd name="T73" fmla="*/ 0 h 2657"/>
                  <a:gd name="T74" fmla="*/ 0 w 4125"/>
                  <a:gd name="T75" fmla="*/ 0 h 2657"/>
                  <a:gd name="T76" fmla="*/ 0 w 4125"/>
                  <a:gd name="T77" fmla="*/ 0 h 2657"/>
                  <a:gd name="T78" fmla="*/ 0 w 4125"/>
                  <a:gd name="T79" fmla="*/ 0 h 2657"/>
                  <a:gd name="T80" fmla="*/ 0 w 4125"/>
                  <a:gd name="T81" fmla="*/ 0 h 2657"/>
                  <a:gd name="T82" fmla="*/ 0 w 4125"/>
                  <a:gd name="T83" fmla="*/ 0 h 2657"/>
                  <a:gd name="T84" fmla="*/ 0 w 4125"/>
                  <a:gd name="T85" fmla="*/ 0 h 2657"/>
                  <a:gd name="T86" fmla="*/ 0 w 4125"/>
                  <a:gd name="T87" fmla="*/ 0 h 2657"/>
                  <a:gd name="T88" fmla="*/ 0 w 4125"/>
                  <a:gd name="T89" fmla="*/ 0 h 2657"/>
                  <a:gd name="T90" fmla="*/ 0 w 4125"/>
                  <a:gd name="T91" fmla="*/ 0 h 2657"/>
                  <a:gd name="T92" fmla="*/ 0 w 4125"/>
                  <a:gd name="T93" fmla="*/ 0 h 2657"/>
                  <a:gd name="T94" fmla="*/ 0 w 4125"/>
                  <a:gd name="T95" fmla="*/ 0 h 2657"/>
                  <a:gd name="T96" fmla="*/ 0 w 4125"/>
                  <a:gd name="T97" fmla="*/ 0 h 2657"/>
                  <a:gd name="T98" fmla="*/ 0 w 4125"/>
                  <a:gd name="T99" fmla="*/ 0 h 26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5"/>
                  <a:gd name="T151" fmla="*/ 0 h 2657"/>
                  <a:gd name="T152" fmla="*/ 4125 w 4125"/>
                  <a:gd name="T153" fmla="*/ 2657 h 26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5" h="2657">
                    <a:moveTo>
                      <a:pt x="0" y="1114"/>
                    </a:moveTo>
                    <a:lnTo>
                      <a:pt x="41" y="1185"/>
                    </a:lnTo>
                    <a:lnTo>
                      <a:pt x="83" y="900"/>
                    </a:lnTo>
                    <a:lnTo>
                      <a:pt x="125" y="871"/>
                    </a:lnTo>
                    <a:lnTo>
                      <a:pt x="166" y="671"/>
                    </a:lnTo>
                    <a:lnTo>
                      <a:pt x="208" y="757"/>
                    </a:lnTo>
                    <a:lnTo>
                      <a:pt x="250" y="685"/>
                    </a:lnTo>
                    <a:lnTo>
                      <a:pt x="291" y="457"/>
                    </a:lnTo>
                    <a:lnTo>
                      <a:pt x="333" y="200"/>
                    </a:lnTo>
                    <a:lnTo>
                      <a:pt x="375" y="400"/>
                    </a:lnTo>
                    <a:lnTo>
                      <a:pt x="416" y="428"/>
                    </a:lnTo>
                    <a:lnTo>
                      <a:pt x="458" y="300"/>
                    </a:lnTo>
                    <a:lnTo>
                      <a:pt x="500" y="0"/>
                    </a:lnTo>
                    <a:lnTo>
                      <a:pt x="541" y="185"/>
                    </a:lnTo>
                    <a:lnTo>
                      <a:pt x="583" y="457"/>
                    </a:lnTo>
                    <a:lnTo>
                      <a:pt x="625" y="657"/>
                    </a:lnTo>
                    <a:lnTo>
                      <a:pt x="666" y="742"/>
                    </a:lnTo>
                    <a:lnTo>
                      <a:pt x="708" y="742"/>
                    </a:lnTo>
                    <a:lnTo>
                      <a:pt x="750" y="1100"/>
                    </a:lnTo>
                    <a:lnTo>
                      <a:pt x="791" y="1257"/>
                    </a:lnTo>
                    <a:lnTo>
                      <a:pt x="833" y="1185"/>
                    </a:lnTo>
                    <a:lnTo>
                      <a:pt x="875" y="1057"/>
                    </a:lnTo>
                    <a:lnTo>
                      <a:pt x="916" y="900"/>
                    </a:lnTo>
                    <a:lnTo>
                      <a:pt x="958" y="857"/>
                    </a:lnTo>
                    <a:lnTo>
                      <a:pt x="1000" y="585"/>
                    </a:lnTo>
                    <a:lnTo>
                      <a:pt x="1041" y="600"/>
                    </a:lnTo>
                    <a:lnTo>
                      <a:pt x="1083" y="1142"/>
                    </a:lnTo>
                    <a:lnTo>
                      <a:pt x="1125" y="1214"/>
                    </a:lnTo>
                    <a:lnTo>
                      <a:pt x="1166" y="1242"/>
                    </a:lnTo>
                    <a:lnTo>
                      <a:pt x="1208" y="1328"/>
                    </a:lnTo>
                    <a:lnTo>
                      <a:pt x="1250" y="1242"/>
                    </a:lnTo>
                    <a:lnTo>
                      <a:pt x="1291" y="1271"/>
                    </a:lnTo>
                    <a:lnTo>
                      <a:pt x="1333" y="1157"/>
                    </a:lnTo>
                    <a:lnTo>
                      <a:pt x="1375" y="914"/>
                    </a:lnTo>
                    <a:lnTo>
                      <a:pt x="1416" y="942"/>
                    </a:lnTo>
                    <a:lnTo>
                      <a:pt x="1458" y="1071"/>
                    </a:lnTo>
                    <a:lnTo>
                      <a:pt x="1500" y="1242"/>
                    </a:lnTo>
                    <a:lnTo>
                      <a:pt x="1541" y="1357"/>
                    </a:lnTo>
                    <a:lnTo>
                      <a:pt x="1583" y="1428"/>
                    </a:lnTo>
                    <a:lnTo>
                      <a:pt x="1625" y="1542"/>
                    </a:lnTo>
                    <a:lnTo>
                      <a:pt x="1666" y="1285"/>
                    </a:lnTo>
                    <a:lnTo>
                      <a:pt x="1708" y="1271"/>
                    </a:lnTo>
                    <a:lnTo>
                      <a:pt x="1750" y="1171"/>
                    </a:lnTo>
                    <a:lnTo>
                      <a:pt x="1791" y="1028"/>
                    </a:lnTo>
                    <a:lnTo>
                      <a:pt x="1833" y="900"/>
                    </a:lnTo>
                    <a:lnTo>
                      <a:pt x="1875" y="614"/>
                    </a:lnTo>
                    <a:lnTo>
                      <a:pt x="1916" y="328"/>
                    </a:lnTo>
                    <a:lnTo>
                      <a:pt x="1958" y="571"/>
                    </a:lnTo>
                    <a:lnTo>
                      <a:pt x="2000" y="685"/>
                    </a:lnTo>
                    <a:lnTo>
                      <a:pt x="2041" y="714"/>
                    </a:lnTo>
                    <a:lnTo>
                      <a:pt x="2083" y="642"/>
                    </a:lnTo>
                    <a:lnTo>
                      <a:pt x="2125" y="585"/>
                    </a:lnTo>
                    <a:lnTo>
                      <a:pt x="2166" y="885"/>
                    </a:lnTo>
                    <a:lnTo>
                      <a:pt x="2208" y="1114"/>
                    </a:lnTo>
                    <a:lnTo>
                      <a:pt x="2250" y="900"/>
                    </a:lnTo>
                    <a:lnTo>
                      <a:pt x="2291" y="785"/>
                    </a:lnTo>
                    <a:lnTo>
                      <a:pt x="2333" y="957"/>
                    </a:lnTo>
                    <a:lnTo>
                      <a:pt x="2375" y="985"/>
                    </a:lnTo>
                    <a:lnTo>
                      <a:pt x="2416" y="1171"/>
                    </a:lnTo>
                    <a:lnTo>
                      <a:pt x="2458" y="1228"/>
                    </a:lnTo>
                    <a:lnTo>
                      <a:pt x="2500" y="1042"/>
                    </a:lnTo>
                    <a:lnTo>
                      <a:pt x="2541" y="985"/>
                    </a:lnTo>
                    <a:lnTo>
                      <a:pt x="2583" y="857"/>
                    </a:lnTo>
                    <a:lnTo>
                      <a:pt x="2625" y="671"/>
                    </a:lnTo>
                    <a:lnTo>
                      <a:pt x="2666" y="714"/>
                    </a:lnTo>
                    <a:lnTo>
                      <a:pt x="2708" y="542"/>
                    </a:lnTo>
                    <a:lnTo>
                      <a:pt x="2750" y="542"/>
                    </a:lnTo>
                    <a:lnTo>
                      <a:pt x="2791" y="485"/>
                    </a:lnTo>
                    <a:lnTo>
                      <a:pt x="2833" y="742"/>
                    </a:lnTo>
                    <a:lnTo>
                      <a:pt x="2875" y="814"/>
                    </a:lnTo>
                    <a:lnTo>
                      <a:pt x="2916" y="900"/>
                    </a:lnTo>
                    <a:lnTo>
                      <a:pt x="2958" y="900"/>
                    </a:lnTo>
                    <a:lnTo>
                      <a:pt x="3000" y="1114"/>
                    </a:lnTo>
                    <a:lnTo>
                      <a:pt x="3041" y="1071"/>
                    </a:lnTo>
                    <a:lnTo>
                      <a:pt x="3083" y="1142"/>
                    </a:lnTo>
                    <a:lnTo>
                      <a:pt x="3125" y="1057"/>
                    </a:lnTo>
                    <a:lnTo>
                      <a:pt x="3166" y="1385"/>
                    </a:lnTo>
                    <a:lnTo>
                      <a:pt x="3208" y="1242"/>
                    </a:lnTo>
                    <a:lnTo>
                      <a:pt x="3250" y="1414"/>
                    </a:lnTo>
                    <a:lnTo>
                      <a:pt x="3291" y="1471"/>
                    </a:lnTo>
                    <a:lnTo>
                      <a:pt x="3333" y="1428"/>
                    </a:lnTo>
                    <a:lnTo>
                      <a:pt x="3375" y="1742"/>
                    </a:lnTo>
                    <a:lnTo>
                      <a:pt x="3416" y="2185"/>
                    </a:lnTo>
                    <a:lnTo>
                      <a:pt x="3458" y="2042"/>
                    </a:lnTo>
                    <a:lnTo>
                      <a:pt x="3500" y="2085"/>
                    </a:lnTo>
                    <a:lnTo>
                      <a:pt x="3541" y="2028"/>
                    </a:lnTo>
                    <a:lnTo>
                      <a:pt x="3583" y="2000"/>
                    </a:lnTo>
                    <a:lnTo>
                      <a:pt x="3625" y="2128"/>
                    </a:lnTo>
                    <a:lnTo>
                      <a:pt x="3666" y="1928"/>
                    </a:lnTo>
                    <a:lnTo>
                      <a:pt x="3708" y="1571"/>
                    </a:lnTo>
                    <a:lnTo>
                      <a:pt x="3750" y="1485"/>
                    </a:lnTo>
                    <a:lnTo>
                      <a:pt x="3791" y="1357"/>
                    </a:lnTo>
                    <a:lnTo>
                      <a:pt x="3833" y="1314"/>
                    </a:lnTo>
                    <a:lnTo>
                      <a:pt x="3875" y="1600"/>
                    </a:lnTo>
                    <a:lnTo>
                      <a:pt x="3916" y="1885"/>
                    </a:lnTo>
                    <a:lnTo>
                      <a:pt x="3958" y="2042"/>
                    </a:lnTo>
                    <a:lnTo>
                      <a:pt x="4000" y="2242"/>
                    </a:lnTo>
                    <a:lnTo>
                      <a:pt x="4041" y="2300"/>
                    </a:lnTo>
                    <a:lnTo>
                      <a:pt x="4083" y="2657"/>
                    </a:lnTo>
                    <a:lnTo>
                      <a:pt x="4125" y="2585"/>
                    </a:ln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7162" name="Oval 59"/>
              <p:cNvSpPr>
                <a:spLocks noChangeAspect="1" noChangeArrowheads="1"/>
              </p:cNvSpPr>
              <p:nvPr/>
            </p:nvSpPr>
            <p:spPr bwMode="auto">
              <a:xfrm>
                <a:off x="2700" y="154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63" name="Oval 60"/>
              <p:cNvSpPr>
                <a:spLocks noChangeAspect="1" noChangeArrowheads="1"/>
              </p:cNvSpPr>
              <p:nvPr/>
            </p:nvSpPr>
            <p:spPr bwMode="auto">
              <a:xfrm>
                <a:off x="2712" y="1518"/>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64" name="Oval 61"/>
              <p:cNvSpPr>
                <a:spLocks noChangeAspect="1" noChangeArrowheads="1"/>
              </p:cNvSpPr>
              <p:nvPr/>
            </p:nvSpPr>
            <p:spPr bwMode="auto">
              <a:xfrm>
                <a:off x="2725" y="1621"/>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65" name="Oval 62"/>
              <p:cNvSpPr>
                <a:spLocks noChangeAspect="1" noChangeArrowheads="1"/>
              </p:cNvSpPr>
              <p:nvPr/>
            </p:nvSpPr>
            <p:spPr bwMode="auto">
              <a:xfrm>
                <a:off x="2737" y="1632"/>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66" name="Oval 63"/>
              <p:cNvSpPr>
                <a:spLocks noChangeAspect="1" noChangeArrowheads="1"/>
              </p:cNvSpPr>
              <p:nvPr/>
            </p:nvSpPr>
            <p:spPr bwMode="auto">
              <a:xfrm>
                <a:off x="2750" y="1705"/>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67" name="Oval 64"/>
              <p:cNvSpPr>
                <a:spLocks noChangeAspect="1" noChangeArrowheads="1"/>
              </p:cNvSpPr>
              <p:nvPr/>
            </p:nvSpPr>
            <p:spPr bwMode="auto">
              <a:xfrm>
                <a:off x="2762" y="1674"/>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68" name="Oval 65"/>
              <p:cNvSpPr>
                <a:spLocks noChangeAspect="1" noChangeArrowheads="1"/>
              </p:cNvSpPr>
              <p:nvPr/>
            </p:nvSpPr>
            <p:spPr bwMode="auto">
              <a:xfrm>
                <a:off x="2775" y="1700"/>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69" name="Oval 66"/>
              <p:cNvSpPr>
                <a:spLocks noChangeAspect="1" noChangeArrowheads="1"/>
              </p:cNvSpPr>
              <p:nvPr/>
            </p:nvSpPr>
            <p:spPr bwMode="auto">
              <a:xfrm>
                <a:off x="2786" y="178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0" name="Oval 67"/>
              <p:cNvSpPr>
                <a:spLocks noChangeAspect="1" noChangeArrowheads="1"/>
              </p:cNvSpPr>
              <p:nvPr/>
            </p:nvSpPr>
            <p:spPr bwMode="auto">
              <a:xfrm>
                <a:off x="2799" y="1877"/>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1" name="Oval 68"/>
              <p:cNvSpPr>
                <a:spLocks noChangeAspect="1" noChangeArrowheads="1"/>
              </p:cNvSpPr>
              <p:nvPr/>
            </p:nvSpPr>
            <p:spPr bwMode="auto">
              <a:xfrm>
                <a:off x="2812" y="1804"/>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2" name="Oval 69"/>
              <p:cNvSpPr>
                <a:spLocks noChangeAspect="1" noChangeArrowheads="1"/>
              </p:cNvSpPr>
              <p:nvPr/>
            </p:nvSpPr>
            <p:spPr bwMode="auto">
              <a:xfrm>
                <a:off x="2823" y="179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3" name="Oval 70"/>
              <p:cNvSpPr>
                <a:spLocks noChangeAspect="1" noChangeArrowheads="1"/>
              </p:cNvSpPr>
              <p:nvPr/>
            </p:nvSpPr>
            <p:spPr bwMode="auto">
              <a:xfrm>
                <a:off x="2836" y="1841"/>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4" name="Oval 71"/>
              <p:cNvSpPr>
                <a:spLocks noChangeAspect="1" noChangeArrowheads="1"/>
              </p:cNvSpPr>
              <p:nvPr/>
            </p:nvSpPr>
            <p:spPr bwMode="auto">
              <a:xfrm>
                <a:off x="2849" y="1950"/>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5" name="Oval 72"/>
              <p:cNvSpPr>
                <a:spLocks noChangeAspect="1" noChangeArrowheads="1"/>
              </p:cNvSpPr>
              <p:nvPr/>
            </p:nvSpPr>
            <p:spPr bwMode="auto">
              <a:xfrm>
                <a:off x="2860" y="1882"/>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6" name="Oval 73"/>
              <p:cNvSpPr>
                <a:spLocks noChangeAspect="1" noChangeArrowheads="1"/>
              </p:cNvSpPr>
              <p:nvPr/>
            </p:nvSpPr>
            <p:spPr bwMode="auto">
              <a:xfrm>
                <a:off x="2873" y="178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7" name="Oval 74"/>
              <p:cNvSpPr>
                <a:spLocks noChangeAspect="1" noChangeArrowheads="1"/>
              </p:cNvSpPr>
              <p:nvPr/>
            </p:nvSpPr>
            <p:spPr bwMode="auto">
              <a:xfrm>
                <a:off x="2885" y="1710"/>
                <a:ext cx="23"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8" name="Oval 75"/>
              <p:cNvSpPr>
                <a:spLocks noChangeAspect="1" noChangeArrowheads="1"/>
              </p:cNvSpPr>
              <p:nvPr/>
            </p:nvSpPr>
            <p:spPr bwMode="auto">
              <a:xfrm>
                <a:off x="2897" y="1679"/>
                <a:ext cx="23"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79" name="Oval 76"/>
              <p:cNvSpPr>
                <a:spLocks noChangeAspect="1" noChangeArrowheads="1"/>
              </p:cNvSpPr>
              <p:nvPr/>
            </p:nvSpPr>
            <p:spPr bwMode="auto">
              <a:xfrm>
                <a:off x="2910" y="1679"/>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0" name="Oval 77"/>
              <p:cNvSpPr>
                <a:spLocks noChangeAspect="1" noChangeArrowheads="1"/>
              </p:cNvSpPr>
              <p:nvPr/>
            </p:nvSpPr>
            <p:spPr bwMode="auto">
              <a:xfrm>
                <a:off x="2922" y="1549"/>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1" name="Oval 78"/>
              <p:cNvSpPr>
                <a:spLocks noChangeAspect="1" noChangeArrowheads="1"/>
              </p:cNvSpPr>
              <p:nvPr/>
            </p:nvSpPr>
            <p:spPr bwMode="auto">
              <a:xfrm>
                <a:off x="2934" y="1492"/>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2" name="Oval 79"/>
              <p:cNvSpPr>
                <a:spLocks noChangeAspect="1" noChangeArrowheads="1"/>
              </p:cNvSpPr>
              <p:nvPr/>
            </p:nvSpPr>
            <p:spPr bwMode="auto">
              <a:xfrm>
                <a:off x="2947" y="1518"/>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3" name="Oval 80"/>
              <p:cNvSpPr>
                <a:spLocks noChangeAspect="1" noChangeArrowheads="1"/>
              </p:cNvSpPr>
              <p:nvPr/>
            </p:nvSpPr>
            <p:spPr bwMode="auto">
              <a:xfrm>
                <a:off x="2959" y="1565"/>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4" name="Oval 81"/>
              <p:cNvSpPr>
                <a:spLocks noChangeAspect="1" noChangeArrowheads="1"/>
              </p:cNvSpPr>
              <p:nvPr/>
            </p:nvSpPr>
            <p:spPr bwMode="auto">
              <a:xfrm>
                <a:off x="2971" y="162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5" name="Oval 82"/>
              <p:cNvSpPr>
                <a:spLocks noChangeAspect="1" noChangeArrowheads="1"/>
              </p:cNvSpPr>
              <p:nvPr/>
            </p:nvSpPr>
            <p:spPr bwMode="auto">
              <a:xfrm>
                <a:off x="2984" y="1637"/>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6" name="Oval 83"/>
              <p:cNvSpPr>
                <a:spLocks noChangeAspect="1" noChangeArrowheads="1"/>
              </p:cNvSpPr>
              <p:nvPr/>
            </p:nvSpPr>
            <p:spPr bwMode="auto">
              <a:xfrm>
                <a:off x="2996" y="173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7" name="Oval 84"/>
              <p:cNvSpPr>
                <a:spLocks noChangeAspect="1" noChangeArrowheads="1"/>
              </p:cNvSpPr>
              <p:nvPr/>
            </p:nvSpPr>
            <p:spPr bwMode="auto">
              <a:xfrm>
                <a:off x="3008" y="1731"/>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8" name="Oval 85"/>
              <p:cNvSpPr>
                <a:spLocks noChangeAspect="1" noChangeArrowheads="1"/>
              </p:cNvSpPr>
              <p:nvPr/>
            </p:nvSpPr>
            <p:spPr bwMode="auto">
              <a:xfrm>
                <a:off x="3021" y="153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89" name="Oval 86"/>
              <p:cNvSpPr>
                <a:spLocks noChangeAspect="1" noChangeArrowheads="1"/>
              </p:cNvSpPr>
              <p:nvPr/>
            </p:nvSpPr>
            <p:spPr bwMode="auto">
              <a:xfrm>
                <a:off x="3033" y="150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0" name="Oval 87"/>
              <p:cNvSpPr>
                <a:spLocks noChangeAspect="1" noChangeArrowheads="1"/>
              </p:cNvSpPr>
              <p:nvPr/>
            </p:nvSpPr>
            <p:spPr bwMode="auto">
              <a:xfrm>
                <a:off x="3045" y="149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1" name="Oval 88"/>
              <p:cNvSpPr>
                <a:spLocks noChangeAspect="1" noChangeArrowheads="1"/>
              </p:cNvSpPr>
              <p:nvPr/>
            </p:nvSpPr>
            <p:spPr bwMode="auto">
              <a:xfrm>
                <a:off x="3058" y="146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2" name="Oval 89"/>
              <p:cNvSpPr>
                <a:spLocks noChangeAspect="1" noChangeArrowheads="1"/>
              </p:cNvSpPr>
              <p:nvPr/>
            </p:nvSpPr>
            <p:spPr bwMode="auto">
              <a:xfrm>
                <a:off x="3070" y="149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3" name="Oval 90"/>
              <p:cNvSpPr>
                <a:spLocks noChangeAspect="1" noChangeArrowheads="1"/>
              </p:cNvSpPr>
              <p:nvPr/>
            </p:nvSpPr>
            <p:spPr bwMode="auto">
              <a:xfrm>
                <a:off x="3082" y="148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4" name="Oval 91"/>
              <p:cNvSpPr>
                <a:spLocks noChangeAspect="1" noChangeArrowheads="1"/>
              </p:cNvSpPr>
              <p:nvPr/>
            </p:nvSpPr>
            <p:spPr bwMode="auto">
              <a:xfrm>
                <a:off x="3095" y="1528"/>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5" name="Oval 92"/>
              <p:cNvSpPr>
                <a:spLocks noChangeAspect="1" noChangeArrowheads="1"/>
              </p:cNvSpPr>
              <p:nvPr/>
            </p:nvSpPr>
            <p:spPr bwMode="auto">
              <a:xfrm>
                <a:off x="3107" y="1616"/>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6" name="Oval 93"/>
              <p:cNvSpPr>
                <a:spLocks noChangeAspect="1" noChangeArrowheads="1"/>
              </p:cNvSpPr>
              <p:nvPr/>
            </p:nvSpPr>
            <p:spPr bwMode="auto">
              <a:xfrm>
                <a:off x="3119" y="1607"/>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7" name="Oval 94"/>
              <p:cNvSpPr>
                <a:spLocks noChangeAspect="1" noChangeArrowheads="1"/>
              </p:cNvSpPr>
              <p:nvPr/>
            </p:nvSpPr>
            <p:spPr bwMode="auto">
              <a:xfrm>
                <a:off x="3132" y="1560"/>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8" name="Oval 95"/>
              <p:cNvSpPr>
                <a:spLocks noChangeAspect="1" noChangeArrowheads="1"/>
              </p:cNvSpPr>
              <p:nvPr/>
            </p:nvSpPr>
            <p:spPr bwMode="auto">
              <a:xfrm>
                <a:off x="3144" y="149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99" name="Oval 96"/>
              <p:cNvSpPr>
                <a:spLocks noChangeAspect="1" noChangeArrowheads="1"/>
              </p:cNvSpPr>
              <p:nvPr/>
            </p:nvSpPr>
            <p:spPr bwMode="auto">
              <a:xfrm>
                <a:off x="3156" y="1456"/>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0" name="Oval 97"/>
              <p:cNvSpPr>
                <a:spLocks noChangeAspect="1" noChangeArrowheads="1"/>
              </p:cNvSpPr>
              <p:nvPr/>
            </p:nvSpPr>
            <p:spPr bwMode="auto">
              <a:xfrm>
                <a:off x="3169" y="1430"/>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1" name="Oval 98"/>
              <p:cNvSpPr>
                <a:spLocks noChangeAspect="1" noChangeArrowheads="1"/>
              </p:cNvSpPr>
              <p:nvPr/>
            </p:nvSpPr>
            <p:spPr bwMode="auto">
              <a:xfrm>
                <a:off x="3181" y="1388"/>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2" name="Oval 99"/>
              <p:cNvSpPr>
                <a:spLocks noChangeAspect="1" noChangeArrowheads="1"/>
              </p:cNvSpPr>
              <p:nvPr/>
            </p:nvSpPr>
            <p:spPr bwMode="auto">
              <a:xfrm>
                <a:off x="3193" y="148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3" name="Oval 100"/>
              <p:cNvSpPr>
                <a:spLocks noChangeAspect="1" noChangeArrowheads="1"/>
              </p:cNvSpPr>
              <p:nvPr/>
            </p:nvSpPr>
            <p:spPr bwMode="auto">
              <a:xfrm>
                <a:off x="3206" y="148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4" name="Oval 101"/>
              <p:cNvSpPr>
                <a:spLocks noChangeAspect="1" noChangeArrowheads="1"/>
              </p:cNvSpPr>
              <p:nvPr/>
            </p:nvSpPr>
            <p:spPr bwMode="auto">
              <a:xfrm>
                <a:off x="3218" y="152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5" name="Oval 102"/>
              <p:cNvSpPr>
                <a:spLocks noChangeAspect="1" noChangeArrowheads="1"/>
              </p:cNvSpPr>
              <p:nvPr/>
            </p:nvSpPr>
            <p:spPr bwMode="auto">
              <a:xfrm>
                <a:off x="3230" y="157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6" name="Oval 103"/>
              <p:cNvSpPr>
                <a:spLocks noChangeAspect="1" noChangeArrowheads="1"/>
              </p:cNvSpPr>
              <p:nvPr/>
            </p:nvSpPr>
            <p:spPr bwMode="auto">
              <a:xfrm>
                <a:off x="3243" y="162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7" name="Oval 104"/>
              <p:cNvSpPr>
                <a:spLocks noChangeAspect="1" noChangeArrowheads="1"/>
              </p:cNvSpPr>
              <p:nvPr/>
            </p:nvSpPr>
            <p:spPr bwMode="auto">
              <a:xfrm>
                <a:off x="3255" y="172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8" name="Oval 105"/>
              <p:cNvSpPr>
                <a:spLocks noChangeAspect="1" noChangeArrowheads="1"/>
              </p:cNvSpPr>
              <p:nvPr/>
            </p:nvSpPr>
            <p:spPr bwMode="auto">
              <a:xfrm>
                <a:off x="3267" y="1831"/>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09" name="Oval 106"/>
              <p:cNvSpPr>
                <a:spLocks noChangeAspect="1" noChangeArrowheads="1"/>
              </p:cNvSpPr>
              <p:nvPr/>
            </p:nvSpPr>
            <p:spPr bwMode="auto">
              <a:xfrm>
                <a:off x="3280" y="174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0" name="Oval 107"/>
              <p:cNvSpPr>
                <a:spLocks noChangeAspect="1" noChangeArrowheads="1"/>
              </p:cNvSpPr>
              <p:nvPr/>
            </p:nvSpPr>
            <p:spPr bwMode="auto">
              <a:xfrm>
                <a:off x="3292" y="1700"/>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1" name="Oval 108"/>
              <p:cNvSpPr>
                <a:spLocks noChangeAspect="1" noChangeArrowheads="1"/>
              </p:cNvSpPr>
              <p:nvPr/>
            </p:nvSpPr>
            <p:spPr bwMode="auto">
              <a:xfrm>
                <a:off x="3304" y="1689"/>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2" name="Oval 109"/>
              <p:cNvSpPr>
                <a:spLocks noChangeAspect="1" noChangeArrowheads="1"/>
              </p:cNvSpPr>
              <p:nvPr/>
            </p:nvSpPr>
            <p:spPr bwMode="auto">
              <a:xfrm>
                <a:off x="3317" y="171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3" name="Oval 110"/>
              <p:cNvSpPr>
                <a:spLocks noChangeAspect="1" noChangeArrowheads="1"/>
              </p:cNvSpPr>
              <p:nvPr/>
            </p:nvSpPr>
            <p:spPr bwMode="auto">
              <a:xfrm>
                <a:off x="3329" y="173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4" name="Oval 111"/>
              <p:cNvSpPr>
                <a:spLocks noChangeAspect="1" noChangeArrowheads="1"/>
              </p:cNvSpPr>
              <p:nvPr/>
            </p:nvSpPr>
            <p:spPr bwMode="auto">
              <a:xfrm>
                <a:off x="3341" y="162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5" name="Oval 112"/>
              <p:cNvSpPr>
                <a:spLocks noChangeAspect="1" noChangeArrowheads="1"/>
              </p:cNvSpPr>
              <p:nvPr/>
            </p:nvSpPr>
            <p:spPr bwMode="auto">
              <a:xfrm>
                <a:off x="3354" y="154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6" name="Oval 113"/>
              <p:cNvSpPr>
                <a:spLocks noChangeAspect="1" noChangeArrowheads="1"/>
              </p:cNvSpPr>
              <p:nvPr/>
            </p:nvSpPr>
            <p:spPr bwMode="auto">
              <a:xfrm>
                <a:off x="3366" y="162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7" name="Oval 114"/>
              <p:cNvSpPr>
                <a:spLocks noChangeAspect="1" noChangeArrowheads="1"/>
              </p:cNvSpPr>
              <p:nvPr/>
            </p:nvSpPr>
            <p:spPr bwMode="auto">
              <a:xfrm>
                <a:off x="3377" y="1664"/>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8" name="Oval 115"/>
              <p:cNvSpPr>
                <a:spLocks noChangeAspect="1" noChangeArrowheads="1"/>
              </p:cNvSpPr>
              <p:nvPr/>
            </p:nvSpPr>
            <p:spPr bwMode="auto">
              <a:xfrm>
                <a:off x="3390" y="1601"/>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19" name="Oval 116"/>
              <p:cNvSpPr>
                <a:spLocks noChangeAspect="1" noChangeArrowheads="1"/>
              </p:cNvSpPr>
              <p:nvPr/>
            </p:nvSpPr>
            <p:spPr bwMode="auto">
              <a:xfrm>
                <a:off x="3403" y="1591"/>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0" name="Oval 117"/>
              <p:cNvSpPr>
                <a:spLocks noChangeAspect="1" noChangeArrowheads="1"/>
              </p:cNvSpPr>
              <p:nvPr/>
            </p:nvSpPr>
            <p:spPr bwMode="auto">
              <a:xfrm>
                <a:off x="3415" y="152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1" name="Oval 118"/>
              <p:cNvSpPr>
                <a:spLocks noChangeAspect="1" noChangeArrowheads="1"/>
              </p:cNvSpPr>
              <p:nvPr/>
            </p:nvSpPr>
            <p:spPr bwMode="auto">
              <a:xfrm>
                <a:off x="3427" y="1502"/>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2" name="Oval 119"/>
              <p:cNvSpPr>
                <a:spLocks noChangeAspect="1" noChangeArrowheads="1"/>
              </p:cNvSpPr>
              <p:nvPr/>
            </p:nvSpPr>
            <p:spPr bwMode="auto">
              <a:xfrm>
                <a:off x="3440" y="1571"/>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3" name="Oval 120"/>
              <p:cNvSpPr>
                <a:spLocks noChangeAspect="1" noChangeArrowheads="1"/>
              </p:cNvSpPr>
              <p:nvPr/>
            </p:nvSpPr>
            <p:spPr bwMode="auto">
              <a:xfrm>
                <a:off x="3452" y="1591"/>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4" name="Oval 121"/>
              <p:cNvSpPr>
                <a:spLocks noChangeAspect="1" noChangeArrowheads="1"/>
              </p:cNvSpPr>
              <p:nvPr/>
            </p:nvSpPr>
            <p:spPr bwMode="auto">
              <a:xfrm>
                <a:off x="3464" y="1637"/>
                <a:ext cx="23"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5" name="Oval 122"/>
              <p:cNvSpPr>
                <a:spLocks noChangeAspect="1" noChangeArrowheads="1"/>
              </p:cNvSpPr>
              <p:nvPr/>
            </p:nvSpPr>
            <p:spPr bwMode="auto">
              <a:xfrm>
                <a:off x="3477" y="1705"/>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6" name="Oval 123"/>
              <p:cNvSpPr>
                <a:spLocks noChangeAspect="1" noChangeArrowheads="1"/>
              </p:cNvSpPr>
              <p:nvPr/>
            </p:nvSpPr>
            <p:spPr bwMode="auto">
              <a:xfrm>
                <a:off x="3489" y="1689"/>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7" name="Oval 124"/>
              <p:cNvSpPr>
                <a:spLocks noChangeAspect="1" noChangeArrowheads="1"/>
              </p:cNvSpPr>
              <p:nvPr/>
            </p:nvSpPr>
            <p:spPr bwMode="auto">
              <a:xfrm>
                <a:off x="3502" y="1752"/>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8" name="Oval 125"/>
              <p:cNvSpPr>
                <a:spLocks noChangeAspect="1" noChangeArrowheads="1"/>
              </p:cNvSpPr>
              <p:nvPr/>
            </p:nvSpPr>
            <p:spPr bwMode="auto">
              <a:xfrm>
                <a:off x="3514" y="1752"/>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29" name="Oval 126"/>
              <p:cNvSpPr>
                <a:spLocks noChangeAspect="1" noChangeArrowheads="1"/>
              </p:cNvSpPr>
              <p:nvPr/>
            </p:nvSpPr>
            <p:spPr bwMode="auto">
              <a:xfrm>
                <a:off x="3526" y="1773"/>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0" name="Oval 127"/>
              <p:cNvSpPr>
                <a:spLocks noChangeAspect="1" noChangeArrowheads="1"/>
              </p:cNvSpPr>
              <p:nvPr/>
            </p:nvSpPr>
            <p:spPr bwMode="auto">
              <a:xfrm>
                <a:off x="3539" y="1679"/>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1" name="Oval 128"/>
              <p:cNvSpPr>
                <a:spLocks noChangeAspect="1" noChangeArrowheads="1"/>
              </p:cNvSpPr>
              <p:nvPr/>
            </p:nvSpPr>
            <p:spPr bwMode="auto">
              <a:xfrm>
                <a:off x="3551" y="165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2" name="Oval 129"/>
              <p:cNvSpPr>
                <a:spLocks noChangeAspect="1" noChangeArrowheads="1"/>
              </p:cNvSpPr>
              <p:nvPr/>
            </p:nvSpPr>
            <p:spPr bwMode="auto">
              <a:xfrm>
                <a:off x="3563" y="162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3" name="Oval 130"/>
              <p:cNvSpPr>
                <a:spLocks noChangeAspect="1" noChangeArrowheads="1"/>
              </p:cNvSpPr>
              <p:nvPr/>
            </p:nvSpPr>
            <p:spPr bwMode="auto">
              <a:xfrm>
                <a:off x="3576" y="1621"/>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4" name="Oval 131"/>
              <p:cNvSpPr>
                <a:spLocks noChangeAspect="1" noChangeArrowheads="1"/>
              </p:cNvSpPr>
              <p:nvPr/>
            </p:nvSpPr>
            <p:spPr bwMode="auto">
              <a:xfrm>
                <a:off x="3588" y="154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5" name="Oval 132"/>
              <p:cNvSpPr>
                <a:spLocks noChangeAspect="1" noChangeArrowheads="1"/>
              </p:cNvSpPr>
              <p:nvPr/>
            </p:nvSpPr>
            <p:spPr bwMode="auto">
              <a:xfrm>
                <a:off x="3600" y="1560"/>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6" name="Oval 133"/>
              <p:cNvSpPr>
                <a:spLocks noChangeAspect="1" noChangeArrowheads="1"/>
              </p:cNvSpPr>
              <p:nvPr/>
            </p:nvSpPr>
            <p:spPr bwMode="auto">
              <a:xfrm>
                <a:off x="3613" y="153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7" name="Oval 134"/>
              <p:cNvSpPr>
                <a:spLocks noChangeAspect="1" noChangeArrowheads="1"/>
              </p:cNvSpPr>
              <p:nvPr/>
            </p:nvSpPr>
            <p:spPr bwMode="auto">
              <a:xfrm>
                <a:off x="3625" y="1565"/>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8" name="Oval 135"/>
              <p:cNvSpPr>
                <a:spLocks noChangeAspect="1" noChangeArrowheads="1"/>
              </p:cNvSpPr>
              <p:nvPr/>
            </p:nvSpPr>
            <p:spPr bwMode="auto">
              <a:xfrm>
                <a:off x="3637" y="1445"/>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39" name="Oval 136"/>
              <p:cNvSpPr>
                <a:spLocks noChangeAspect="1" noChangeArrowheads="1"/>
              </p:cNvSpPr>
              <p:nvPr/>
            </p:nvSpPr>
            <p:spPr bwMode="auto">
              <a:xfrm>
                <a:off x="3650" y="149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0" name="Oval 137"/>
              <p:cNvSpPr>
                <a:spLocks noChangeAspect="1" noChangeArrowheads="1"/>
              </p:cNvSpPr>
              <p:nvPr/>
            </p:nvSpPr>
            <p:spPr bwMode="auto">
              <a:xfrm>
                <a:off x="3662" y="1435"/>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1" name="Oval 138"/>
              <p:cNvSpPr>
                <a:spLocks noChangeAspect="1" noChangeArrowheads="1"/>
              </p:cNvSpPr>
              <p:nvPr/>
            </p:nvSpPr>
            <p:spPr bwMode="auto">
              <a:xfrm>
                <a:off x="3673" y="1414"/>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2" name="Oval 139"/>
              <p:cNvSpPr>
                <a:spLocks noChangeAspect="1" noChangeArrowheads="1"/>
              </p:cNvSpPr>
              <p:nvPr/>
            </p:nvSpPr>
            <p:spPr bwMode="auto">
              <a:xfrm>
                <a:off x="3686" y="1430"/>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3" name="Oval 140"/>
              <p:cNvSpPr>
                <a:spLocks noChangeAspect="1" noChangeArrowheads="1"/>
              </p:cNvSpPr>
              <p:nvPr/>
            </p:nvSpPr>
            <p:spPr bwMode="auto">
              <a:xfrm>
                <a:off x="3699" y="1315"/>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4" name="Oval 141"/>
              <p:cNvSpPr>
                <a:spLocks noChangeAspect="1" noChangeArrowheads="1"/>
              </p:cNvSpPr>
              <p:nvPr/>
            </p:nvSpPr>
            <p:spPr bwMode="auto">
              <a:xfrm>
                <a:off x="3710" y="1154"/>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5" name="Oval 142"/>
              <p:cNvSpPr>
                <a:spLocks noChangeAspect="1" noChangeArrowheads="1"/>
              </p:cNvSpPr>
              <p:nvPr/>
            </p:nvSpPr>
            <p:spPr bwMode="auto">
              <a:xfrm>
                <a:off x="3723" y="1207"/>
                <a:ext cx="23" cy="25"/>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6" name="Oval 143"/>
              <p:cNvSpPr>
                <a:spLocks noChangeAspect="1" noChangeArrowheads="1"/>
              </p:cNvSpPr>
              <p:nvPr/>
            </p:nvSpPr>
            <p:spPr bwMode="auto">
              <a:xfrm>
                <a:off x="3736" y="1191"/>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7" name="Oval 144"/>
              <p:cNvSpPr>
                <a:spLocks noChangeAspect="1" noChangeArrowheads="1"/>
              </p:cNvSpPr>
              <p:nvPr/>
            </p:nvSpPr>
            <p:spPr bwMode="auto">
              <a:xfrm>
                <a:off x="3747" y="1212"/>
                <a:ext cx="23"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8" name="Oval 145"/>
              <p:cNvSpPr>
                <a:spLocks noChangeAspect="1" noChangeArrowheads="1"/>
              </p:cNvSpPr>
              <p:nvPr/>
            </p:nvSpPr>
            <p:spPr bwMode="auto">
              <a:xfrm>
                <a:off x="3760" y="1221"/>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49" name="Oval 146"/>
              <p:cNvSpPr>
                <a:spLocks noChangeAspect="1" noChangeArrowheads="1"/>
              </p:cNvSpPr>
              <p:nvPr/>
            </p:nvSpPr>
            <p:spPr bwMode="auto">
              <a:xfrm>
                <a:off x="3772" y="1175"/>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0" name="Oval 147"/>
              <p:cNvSpPr>
                <a:spLocks noChangeAspect="1" noChangeArrowheads="1"/>
              </p:cNvSpPr>
              <p:nvPr/>
            </p:nvSpPr>
            <p:spPr bwMode="auto">
              <a:xfrm>
                <a:off x="3784" y="1247"/>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1" name="Oval 148"/>
              <p:cNvSpPr>
                <a:spLocks noChangeAspect="1" noChangeArrowheads="1"/>
              </p:cNvSpPr>
              <p:nvPr/>
            </p:nvSpPr>
            <p:spPr bwMode="auto">
              <a:xfrm>
                <a:off x="3797" y="1377"/>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2" name="Oval 149"/>
              <p:cNvSpPr>
                <a:spLocks noChangeAspect="1" noChangeArrowheads="1"/>
              </p:cNvSpPr>
              <p:nvPr/>
            </p:nvSpPr>
            <p:spPr bwMode="auto">
              <a:xfrm>
                <a:off x="3809" y="1408"/>
                <a:ext cx="23"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3" name="Oval 150"/>
              <p:cNvSpPr>
                <a:spLocks noChangeAspect="1" noChangeArrowheads="1"/>
              </p:cNvSpPr>
              <p:nvPr/>
            </p:nvSpPr>
            <p:spPr bwMode="auto">
              <a:xfrm>
                <a:off x="3822" y="1456"/>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4" name="Oval 151"/>
              <p:cNvSpPr>
                <a:spLocks noChangeAspect="1" noChangeArrowheads="1"/>
              </p:cNvSpPr>
              <p:nvPr/>
            </p:nvSpPr>
            <p:spPr bwMode="auto">
              <a:xfrm>
                <a:off x="3834" y="1472"/>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5" name="Oval 152"/>
              <p:cNvSpPr>
                <a:spLocks noChangeAspect="1" noChangeArrowheads="1"/>
              </p:cNvSpPr>
              <p:nvPr/>
            </p:nvSpPr>
            <p:spPr bwMode="auto">
              <a:xfrm>
                <a:off x="3847" y="1366"/>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6" name="Oval 153"/>
              <p:cNvSpPr>
                <a:spLocks noChangeAspect="1" noChangeArrowheads="1"/>
              </p:cNvSpPr>
              <p:nvPr/>
            </p:nvSpPr>
            <p:spPr bwMode="auto">
              <a:xfrm>
                <a:off x="3859" y="1263"/>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7" name="Oval 154"/>
              <p:cNvSpPr>
                <a:spLocks noChangeAspect="1" noChangeArrowheads="1"/>
              </p:cNvSpPr>
              <p:nvPr/>
            </p:nvSpPr>
            <p:spPr bwMode="auto">
              <a:xfrm>
                <a:off x="3872" y="1207"/>
                <a:ext cx="21" cy="25"/>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8" name="Oval 155"/>
              <p:cNvSpPr>
                <a:spLocks noChangeAspect="1" noChangeArrowheads="1"/>
              </p:cNvSpPr>
              <p:nvPr/>
            </p:nvSpPr>
            <p:spPr bwMode="auto">
              <a:xfrm>
                <a:off x="3884" y="1133"/>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59" name="Oval 156"/>
              <p:cNvSpPr>
                <a:spLocks noChangeAspect="1" noChangeArrowheads="1"/>
              </p:cNvSpPr>
              <p:nvPr/>
            </p:nvSpPr>
            <p:spPr bwMode="auto">
              <a:xfrm>
                <a:off x="3896" y="1112"/>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60" name="Oval 157"/>
              <p:cNvSpPr>
                <a:spLocks noChangeAspect="1" noChangeArrowheads="1"/>
              </p:cNvSpPr>
              <p:nvPr/>
            </p:nvSpPr>
            <p:spPr bwMode="auto">
              <a:xfrm>
                <a:off x="3909" y="981"/>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61" name="Oval 158"/>
              <p:cNvSpPr>
                <a:spLocks noChangeAspect="1" noChangeArrowheads="1"/>
              </p:cNvSpPr>
              <p:nvPr/>
            </p:nvSpPr>
            <p:spPr bwMode="auto">
              <a:xfrm>
                <a:off x="3921" y="1008"/>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62" name="Line 159"/>
              <p:cNvSpPr>
                <a:spLocks noChangeAspect="1" noChangeShapeType="1"/>
              </p:cNvSpPr>
              <p:nvPr/>
            </p:nvSpPr>
            <p:spPr bwMode="auto">
              <a:xfrm flipV="1">
                <a:off x="4117" y="783"/>
                <a:ext cx="0" cy="12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263" name="Line 160"/>
              <p:cNvSpPr>
                <a:spLocks noChangeAspect="1" noChangeShapeType="1"/>
              </p:cNvSpPr>
              <p:nvPr/>
            </p:nvSpPr>
            <p:spPr bwMode="auto">
              <a:xfrm flipH="1">
                <a:off x="4117" y="1864"/>
                <a:ext cx="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264" name="Line 161"/>
              <p:cNvSpPr>
                <a:spLocks noChangeAspect="1" noChangeShapeType="1"/>
              </p:cNvSpPr>
              <p:nvPr/>
            </p:nvSpPr>
            <p:spPr bwMode="auto">
              <a:xfrm flipH="1">
                <a:off x="4117" y="1646"/>
                <a:ext cx="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265" name="Line 162"/>
              <p:cNvSpPr>
                <a:spLocks noChangeAspect="1" noChangeShapeType="1"/>
              </p:cNvSpPr>
              <p:nvPr/>
            </p:nvSpPr>
            <p:spPr bwMode="auto">
              <a:xfrm flipH="1">
                <a:off x="4117" y="1431"/>
                <a:ext cx="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266" name="Line 163"/>
              <p:cNvSpPr>
                <a:spLocks noChangeAspect="1" noChangeShapeType="1"/>
              </p:cNvSpPr>
              <p:nvPr/>
            </p:nvSpPr>
            <p:spPr bwMode="auto">
              <a:xfrm flipH="1">
                <a:off x="4117" y="1214"/>
                <a:ext cx="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267" name="Line 164"/>
              <p:cNvSpPr>
                <a:spLocks noChangeAspect="1" noChangeShapeType="1"/>
              </p:cNvSpPr>
              <p:nvPr/>
            </p:nvSpPr>
            <p:spPr bwMode="auto">
              <a:xfrm flipH="1">
                <a:off x="4117" y="999"/>
                <a:ext cx="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268" name="Line 165"/>
              <p:cNvSpPr>
                <a:spLocks noChangeAspect="1" noChangeShapeType="1"/>
              </p:cNvSpPr>
              <p:nvPr/>
            </p:nvSpPr>
            <p:spPr bwMode="auto">
              <a:xfrm flipH="1">
                <a:off x="4117" y="783"/>
                <a:ext cx="1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269" name="Rectangle 166"/>
              <p:cNvSpPr>
                <a:spLocks noChangeAspect="1" noChangeArrowheads="1"/>
              </p:cNvSpPr>
              <p:nvPr/>
            </p:nvSpPr>
            <p:spPr bwMode="auto">
              <a:xfrm>
                <a:off x="4178" y="1834"/>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0</a:t>
                </a:r>
                <a:endParaRPr lang="en-US" altLang="en-US" sz="2400" b="1">
                  <a:solidFill>
                    <a:srgbClr val="000000"/>
                  </a:solidFill>
                  <a:latin typeface="Arial" charset="0"/>
                </a:endParaRPr>
              </a:p>
            </p:txBody>
          </p:sp>
          <p:sp>
            <p:nvSpPr>
              <p:cNvPr id="167270" name="Rectangle 167"/>
              <p:cNvSpPr>
                <a:spLocks noChangeAspect="1" noChangeArrowheads="1"/>
              </p:cNvSpPr>
              <p:nvPr/>
            </p:nvSpPr>
            <p:spPr bwMode="auto">
              <a:xfrm>
                <a:off x="4166" y="161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10</a:t>
                </a:r>
                <a:endParaRPr lang="en-US" altLang="en-US" sz="2400" b="1">
                  <a:solidFill>
                    <a:srgbClr val="000000"/>
                  </a:solidFill>
                  <a:latin typeface="Arial" charset="0"/>
                </a:endParaRPr>
              </a:p>
            </p:txBody>
          </p:sp>
          <p:sp>
            <p:nvSpPr>
              <p:cNvPr id="167271" name="Rectangle 168"/>
              <p:cNvSpPr>
                <a:spLocks noChangeAspect="1" noChangeArrowheads="1"/>
              </p:cNvSpPr>
              <p:nvPr/>
            </p:nvSpPr>
            <p:spPr bwMode="auto">
              <a:xfrm>
                <a:off x="4172" y="1384"/>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a:t>
                </a:r>
                <a:endParaRPr lang="en-US" altLang="en-US" sz="2400" b="1">
                  <a:solidFill>
                    <a:srgbClr val="000000"/>
                  </a:solidFill>
                  <a:latin typeface="Arial" charset="0"/>
                </a:endParaRPr>
              </a:p>
            </p:txBody>
          </p:sp>
          <p:sp>
            <p:nvSpPr>
              <p:cNvPr id="167272" name="Rectangle 169"/>
              <p:cNvSpPr>
                <a:spLocks noChangeAspect="1" noChangeArrowheads="1"/>
              </p:cNvSpPr>
              <p:nvPr/>
            </p:nvSpPr>
            <p:spPr bwMode="auto">
              <a:xfrm>
                <a:off x="4166" y="1186"/>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30</a:t>
                </a:r>
                <a:endParaRPr lang="en-US" altLang="en-US" sz="2400" b="1">
                  <a:solidFill>
                    <a:srgbClr val="000000"/>
                  </a:solidFill>
                  <a:latin typeface="Arial" charset="0"/>
                </a:endParaRPr>
              </a:p>
            </p:txBody>
          </p:sp>
          <p:sp>
            <p:nvSpPr>
              <p:cNvPr id="167273" name="Rectangle 170"/>
              <p:cNvSpPr>
                <a:spLocks noChangeAspect="1" noChangeArrowheads="1"/>
              </p:cNvSpPr>
              <p:nvPr/>
            </p:nvSpPr>
            <p:spPr bwMode="auto">
              <a:xfrm>
                <a:off x="4166" y="970"/>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40</a:t>
                </a:r>
                <a:endParaRPr lang="en-US" altLang="en-US" sz="2400" b="1">
                  <a:solidFill>
                    <a:srgbClr val="000000"/>
                  </a:solidFill>
                  <a:latin typeface="Arial" charset="0"/>
                </a:endParaRPr>
              </a:p>
            </p:txBody>
          </p:sp>
          <p:sp>
            <p:nvSpPr>
              <p:cNvPr id="167274" name="Rectangle 171"/>
              <p:cNvSpPr>
                <a:spLocks noChangeAspect="1" noChangeArrowheads="1"/>
              </p:cNvSpPr>
              <p:nvPr/>
            </p:nvSpPr>
            <p:spPr bwMode="auto">
              <a:xfrm>
                <a:off x="4166" y="754"/>
                <a:ext cx="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50</a:t>
                </a:r>
                <a:endParaRPr lang="en-US" altLang="en-US" sz="2400" b="1">
                  <a:solidFill>
                    <a:srgbClr val="000000"/>
                  </a:solidFill>
                  <a:latin typeface="Arial" charset="0"/>
                </a:endParaRPr>
              </a:p>
            </p:txBody>
          </p:sp>
          <p:sp>
            <p:nvSpPr>
              <p:cNvPr id="167275" name="Freeform 172"/>
              <p:cNvSpPr>
                <a:spLocks noChangeAspect="1"/>
              </p:cNvSpPr>
              <p:nvPr/>
            </p:nvSpPr>
            <p:spPr bwMode="auto">
              <a:xfrm flipV="1">
                <a:off x="2699" y="1036"/>
                <a:ext cx="1195" cy="828"/>
              </a:xfrm>
              <a:custGeom>
                <a:avLst/>
                <a:gdLst>
                  <a:gd name="T0" fmla="*/ 0 w 4042"/>
                  <a:gd name="T1" fmla="*/ 0 h 2271"/>
                  <a:gd name="T2" fmla="*/ 0 w 4042"/>
                  <a:gd name="T3" fmla="*/ 0 h 2271"/>
                  <a:gd name="T4" fmla="*/ 0 w 4042"/>
                  <a:gd name="T5" fmla="*/ 0 h 2271"/>
                  <a:gd name="T6" fmla="*/ 0 w 4042"/>
                  <a:gd name="T7" fmla="*/ 0 h 2271"/>
                  <a:gd name="T8" fmla="*/ 0 w 4042"/>
                  <a:gd name="T9" fmla="*/ 0 h 2271"/>
                  <a:gd name="T10" fmla="*/ 0 w 4042"/>
                  <a:gd name="T11" fmla="*/ 0 h 2271"/>
                  <a:gd name="T12" fmla="*/ 0 w 4042"/>
                  <a:gd name="T13" fmla="*/ 0 h 2271"/>
                  <a:gd name="T14" fmla="*/ 0 w 4042"/>
                  <a:gd name="T15" fmla="*/ 0 h 2271"/>
                  <a:gd name="T16" fmla="*/ 0 w 4042"/>
                  <a:gd name="T17" fmla="*/ 0 h 2271"/>
                  <a:gd name="T18" fmla="*/ 0 w 4042"/>
                  <a:gd name="T19" fmla="*/ 0 h 2271"/>
                  <a:gd name="T20" fmla="*/ 0 w 4042"/>
                  <a:gd name="T21" fmla="*/ 0 h 2271"/>
                  <a:gd name="T22" fmla="*/ 0 w 4042"/>
                  <a:gd name="T23" fmla="*/ 0 h 2271"/>
                  <a:gd name="T24" fmla="*/ 0 w 4042"/>
                  <a:gd name="T25" fmla="*/ 0 h 2271"/>
                  <a:gd name="T26" fmla="*/ 0 w 4042"/>
                  <a:gd name="T27" fmla="*/ 0 h 2271"/>
                  <a:gd name="T28" fmla="*/ 0 w 4042"/>
                  <a:gd name="T29" fmla="*/ 0 h 2271"/>
                  <a:gd name="T30" fmla="*/ 0 w 4042"/>
                  <a:gd name="T31" fmla="*/ 0 h 2271"/>
                  <a:gd name="T32" fmla="*/ 0 w 4042"/>
                  <a:gd name="T33" fmla="*/ 0 h 2271"/>
                  <a:gd name="T34" fmla="*/ 0 w 4042"/>
                  <a:gd name="T35" fmla="*/ 0 h 2271"/>
                  <a:gd name="T36" fmla="*/ 0 w 4042"/>
                  <a:gd name="T37" fmla="*/ 0 h 2271"/>
                  <a:gd name="T38" fmla="*/ 0 w 4042"/>
                  <a:gd name="T39" fmla="*/ 0 h 2271"/>
                  <a:gd name="T40" fmla="*/ 0 w 4042"/>
                  <a:gd name="T41" fmla="*/ 0 h 2271"/>
                  <a:gd name="T42" fmla="*/ 0 w 4042"/>
                  <a:gd name="T43" fmla="*/ 0 h 2271"/>
                  <a:gd name="T44" fmla="*/ 0 w 4042"/>
                  <a:gd name="T45" fmla="*/ 0 h 2271"/>
                  <a:gd name="T46" fmla="*/ 0 w 4042"/>
                  <a:gd name="T47" fmla="*/ 0 h 2271"/>
                  <a:gd name="T48" fmla="*/ 0 w 4042"/>
                  <a:gd name="T49" fmla="*/ 0 h 2271"/>
                  <a:gd name="T50" fmla="*/ 0 w 4042"/>
                  <a:gd name="T51" fmla="*/ 0 h 2271"/>
                  <a:gd name="T52" fmla="*/ 0 w 4042"/>
                  <a:gd name="T53" fmla="*/ 0 h 2271"/>
                  <a:gd name="T54" fmla="*/ 0 w 4042"/>
                  <a:gd name="T55" fmla="*/ 0 h 2271"/>
                  <a:gd name="T56" fmla="*/ 0 w 4042"/>
                  <a:gd name="T57" fmla="*/ 0 h 2271"/>
                  <a:gd name="T58" fmla="*/ 0 w 4042"/>
                  <a:gd name="T59" fmla="*/ 0 h 2271"/>
                  <a:gd name="T60" fmla="*/ 0 w 4042"/>
                  <a:gd name="T61" fmla="*/ 0 h 2271"/>
                  <a:gd name="T62" fmla="*/ 0 w 4042"/>
                  <a:gd name="T63" fmla="*/ 0 h 2271"/>
                  <a:gd name="T64" fmla="*/ 0 w 4042"/>
                  <a:gd name="T65" fmla="*/ 0 h 2271"/>
                  <a:gd name="T66" fmla="*/ 0 w 4042"/>
                  <a:gd name="T67" fmla="*/ 0 h 2271"/>
                  <a:gd name="T68" fmla="*/ 0 w 4042"/>
                  <a:gd name="T69" fmla="*/ 0 h 2271"/>
                  <a:gd name="T70" fmla="*/ 0 w 4042"/>
                  <a:gd name="T71" fmla="*/ 0 h 2271"/>
                  <a:gd name="T72" fmla="*/ 0 w 4042"/>
                  <a:gd name="T73" fmla="*/ 0 h 2271"/>
                  <a:gd name="T74" fmla="*/ 0 w 4042"/>
                  <a:gd name="T75" fmla="*/ 0 h 2271"/>
                  <a:gd name="T76" fmla="*/ 0 w 4042"/>
                  <a:gd name="T77" fmla="*/ 0 h 2271"/>
                  <a:gd name="T78" fmla="*/ 0 w 4042"/>
                  <a:gd name="T79" fmla="*/ 0 h 2271"/>
                  <a:gd name="T80" fmla="*/ 0 w 4042"/>
                  <a:gd name="T81" fmla="*/ 0 h 2271"/>
                  <a:gd name="T82" fmla="*/ 0 w 4042"/>
                  <a:gd name="T83" fmla="*/ 0 h 2271"/>
                  <a:gd name="T84" fmla="*/ 0 w 4042"/>
                  <a:gd name="T85" fmla="*/ 0 h 2271"/>
                  <a:gd name="T86" fmla="*/ 0 w 4042"/>
                  <a:gd name="T87" fmla="*/ 0 h 2271"/>
                  <a:gd name="T88" fmla="*/ 0 w 4042"/>
                  <a:gd name="T89" fmla="*/ 0 h 2271"/>
                  <a:gd name="T90" fmla="*/ 0 w 4042"/>
                  <a:gd name="T91" fmla="*/ 0 h 2271"/>
                  <a:gd name="T92" fmla="*/ 0 w 4042"/>
                  <a:gd name="T93" fmla="*/ 0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42"/>
                  <a:gd name="T142" fmla="*/ 0 h 2271"/>
                  <a:gd name="T143" fmla="*/ 4042 w 4042"/>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42" h="2271">
                    <a:moveTo>
                      <a:pt x="0" y="42"/>
                    </a:moveTo>
                    <a:lnTo>
                      <a:pt x="250" y="33"/>
                    </a:lnTo>
                    <a:lnTo>
                      <a:pt x="417" y="52"/>
                    </a:lnTo>
                    <a:lnTo>
                      <a:pt x="583" y="39"/>
                    </a:lnTo>
                    <a:lnTo>
                      <a:pt x="708" y="65"/>
                    </a:lnTo>
                    <a:lnTo>
                      <a:pt x="875" y="68"/>
                    </a:lnTo>
                    <a:lnTo>
                      <a:pt x="1000" y="38"/>
                    </a:lnTo>
                    <a:lnTo>
                      <a:pt x="1125" y="183"/>
                    </a:lnTo>
                    <a:lnTo>
                      <a:pt x="1292" y="73"/>
                    </a:lnTo>
                    <a:lnTo>
                      <a:pt x="1458" y="0"/>
                    </a:lnTo>
                    <a:lnTo>
                      <a:pt x="1542" y="102"/>
                    </a:lnTo>
                    <a:lnTo>
                      <a:pt x="1625" y="70"/>
                    </a:lnTo>
                    <a:lnTo>
                      <a:pt x="1708" y="44"/>
                    </a:lnTo>
                    <a:lnTo>
                      <a:pt x="1792" y="28"/>
                    </a:lnTo>
                    <a:lnTo>
                      <a:pt x="1875" y="57"/>
                    </a:lnTo>
                    <a:lnTo>
                      <a:pt x="1958" y="72"/>
                    </a:lnTo>
                    <a:lnTo>
                      <a:pt x="2042" y="66"/>
                    </a:lnTo>
                    <a:lnTo>
                      <a:pt x="2125" y="109"/>
                    </a:lnTo>
                    <a:lnTo>
                      <a:pt x="2208" y="98"/>
                    </a:lnTo>
                    <a:lnTo>
                      <a:pt x="2292" y="52"/>
                    </a:lnTo>
                    <a:lnTo>
                      <a:pt x="2375" y="15"/>
                    </a:lnTo>
                    <a:lnTo>
                      <a:pt x="2458" y="48"/>
                    </a:lnTo>
                    <a:lnTo>
                      <a:pt x="2583" y="41"/>
                    </a:lnTo>
                    <a:lnTo>
                      <a:pt x="2708" y="36"/>
                    </a:lnTo>
                    <a:lnTo>
                      <a:pt x="2792" y="114"/>
                    </a:lnTo>
                    <a:lnTo>
                      <a:pt x="2875" y="56"/>
                    </a:lnTo>
                    <a:lnTo>
                      <a:pt x="2958" y="101"/>
                    </a:lnTo>
                    <a:lnTo>
                      <a:pt x="3083" y="0"/>
                    </a:lnTo>
                    <a:lnTo>
                      <a:pt x="3167" y="106"/>
                    </a:lnTo>
                    <a:lnTo>
                      <a:pt x="3250" y="428"/>
                    </a:lnTo>
                    <a:lnTo>
                      <a:pt x="3333" y="650"/>
                    </a:lnTo>
                    <a:lnTo>
                      <a:pt x="3375" y="558"/>
                    </a:lnTo>
                    <a:lnTo>
                      <a:pt x="3417" y="346"/>
                    </a:lnTo>
                    <a:lnTo>
                      <a:pt x="3458" y="829"/>
                    </a:lnTo>
                    <a:lnTo>
                      <a:pt x="3542" y="1114"/>
                    </a:lnTo>
                    <a:lnTo>
                      <a:pt x="3583" y="858"/>
                    </a:lnTo>
                    <a:lnTo>
                      <a:pt x="3625" y="1568"/>
                    </a:lnTo>
                    <a:lnTo>
                      <a:pt x="3667" y="1658"/>
                    </a:lnTo>
                    <a:lnTo>
                      <a:pt x="3708" y="2271"/>
                    </a:lnTo>
                    <a:lnTo>
                      <a:pt x="3750" y="1669"/>
                    </a:lnTo>
                    <a:lnTo>
                      <a:pt x="3792" y="1908"/>
                    </a:lnTo>
                    <a:lnTo>
                      <a:pt x="3833" y="1722"/>
                    </a:lnTo>
                    <a:lnTo>
                      <a:pt x="3875" y="2035"/>
                    </a:lnTo>
                    <a:lnTo>
                      <a:pt x="3917" y="1497"/>
                    </a:lnTo>
                    <a:lnTo>
                      <a:pt x="3958" y="1355"/>
                    </a:lnTo>
                    <a:lnTo>
                      <a:pt x="4000" y="1585"/>
                    </a:lnTo>
                    <a:lnTo>
                      <a:pt x="4042" y="2119"/>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7276" name="Oval 173"/>
              <p:cNvSpPr>
                <a:spLocks noChangeAspect="1" noChangeArrowheads="1"/>
              </p:cNvSpPr>
              <p:nvPr/>
            </p:nvSpPr>
            <p:spPr bwMode="auto">
              <a:xfrm>
                <a:off x="2687" y="1833"/>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77" name="Oval 174"/>
              <p:cNvSpPr>
                <a:spLocks noChangeAspect="1" noChangeArrowheads="1"/>
              </p:cNvSpPr>
              <p:nvPr/>
            </p:nvSpPr>
            <p:spPr bwMode="auto">
              <a:xfrm>
                <a:off x="2761" y="1836"/>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78" name="Oval 175"/>
              <p:cNvSpPr>
                <a:spLocks noChangeAspect="1" noChangeArrowheads="1"/>
              </p:cNvSpPr>
              <p:nvPr/>
            </p:nvSpPr>
            <p:spPr bwMode="auto">
              <a:xfrm>
                <a:off x="2810" y="1829"/>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79" name="Oval 176"/>
              <p:cNvSpPr>
                <a:spLocks noChangeAspect="1" noChangeArrowheads="1"/>
              </p:cNvSpPr>
              <p:nvPr/>
            </p:nvSpPr>
            <p:spPr bwMode="auto">
              <a:xfrm>
                <a:off x="2860" y="1834"/>
                <a:ext cx="23"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0" name="Oval 177"/>
              <p:cNvSpPr>
                <a:spLocks noChangeAspect="1" noChangeArrowheads="1"/>
              </p:cNvSpPr>
              <p:nvPr/>
            </p:nvSpPr>
            <p:spPr bwMode="auto">
              <a:xfrm>
                <a:off x="2896" y="1825"/>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1" name="Oval 178"/>
              <p:cNvSpPr>
                <a:spLocks noChangeAspect="1" noChangeArrowheads="1"/>
              </p:cNvSpPr>
              <p:nvPr/>
            </p:nvSpPr>
            <p:spPr bwMode="auto">
              <a:xfrm>
                <a:off x="2946" y="1824"/>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2" name="Oval 179"/>
              <p:cNvSpPr>
                <a:spLocks noChangeAspect="1" noChangeArrowheads="1"/>
              </p:cNvSpPr>
              <p:nvPr/>
            </p:nvSpPr>
            <p:spPr bwMode="auto">
              <a:xfrm>
                <a:off x="2983" y="1834"/>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3" name="Oval 180"/>
              <p:cNvSpPr>
                <a:spLocks noChangeAspect="1" noChangeArrowheads="1"/>
              </p:cNvSpPr>
              <p:nvPr/>
            </p:nvSpPr>
            <p:spPr bwMode="auto">
              <a:xfrm>
                <a:off x="3020" y="1781"/>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4" name="Oval 181"/>
              <p:cNvSpPr>
                <a:spLocks noChangeAspect="1" noChangeArrowheads="1"/>
              </p:cNvSpPr>
              <p:nvPr/>
            </p:nvSpPr>
            <p:spPr bwMode="auto">
              <a:xfrm>
                <a:off x="3070" y="1822"/>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5" name="Oval 182"/>
              <p:cNvSpPr>
                <a:spLocks noChangeAspect="1" noChangeArrowheads="1"/>
              </p:cNvSpPr>
              <p:nvPr/>
            </p:nvSpPr>
            <p:spPr bwMode="auto">
              <a:xfrm>
                <a:off x="3119" y="1848"/>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6" name="Oval 183"/>
              <p:cNvSpPr>
                <a:spLocks noChangeAspect="1" noChangeArrowheads="1"/>
              </p:cNvSpPr>
              <p:nvPr/>
            </p:nvSpPr>
            <p:spPr bwMode="auto">
              <a:xfrm>
                <a:off x="3143" y="1811"/>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7" name="Oval 184"/>
              <p:cNvSpPr>
                <a:spLocks noChangeAspect="1" noChangeArrowheads="1"/>
              </p:cNvSpPr>
              <p:nvPr/>
            </p:nvSpPr>
            <p:spPr bwMode="auto">
              <a:xfrm>
                <a:off x="3168" y="1823"/>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8" name="Oval 185"/>
              <p:cNvSpPr>
                <a:spLocks noChangeAspect="1" noChangeArrowheads="1"/>
              </p:cNvSpPr>
              <p:nvPr/>
            </p:nvSpPr>
            <p:spPr bwMode="auto">
              <a:xfrm>
                <a:off x="3192" y="1832"/>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89" name="Oval 186"/>
              <p:cNvSpPr>
                <a:spLocks noChangeAspect="1" noChangeArrowheads="1"/>
              </p:cNvSpPr>
              <p:nvPr/>
            </p:nvSpPr>
            <p:spPr bwMode="auto">
              <a:xfrm>
                <a:off x="3217" y="1838"/>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0" name="Oval 187"/>
              <p:cNvSpPr>
                <a:spLocks noChangeAspect="1" noChangeArrowheads="1"/>
              </p:cNvSpPr>
              <p:nvPr/>
            </p:nvSpPr>
            <p:spPr bwMode="auto">
              <a:xfrm>
                <a:off x="3242" y="1827"/>
                <a:ext cx="23"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1" name="Oval 188"/>
              <p:cNvSpPr>
                <a:spLocks noChangeAspect="1" noChangeArrowheads="1"/>
              </p:cNvSpPr>
              <p:nvPr/>
            </p:nvSpPr>
            <p:spPr bwMode="auto">
              <a:xfrm>
                <a:off x="3266" y="1822"/>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2" name="Oval 189"/>
              <p:cNvSpPr>
                <a:spLocks noChangeAspect="1" noChangeArrowheads="1"/>
              </p:cNvSpPr>
              <p:nvPr/>
            </p:nvSpPr>
            <p:spPr bwMode="auto">
              <a:xfrm>
                <a:off x="3291" y="1824"/>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3" name="Oval 190"/>
              <p:cNvSpPr>
                <a:spLocks noChangeAspect="1" noChangeArrowheads="1"/>
              </p:cNvSpPr>
              <p:nvPr/>
            </p:nvSpPr>
            <p:spPr bwMode="auto">
              <a:xfrm>
                <a:off x="3315" y="1808"/>
                <a:ext cx="25"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4" name="Oval 191"/>
              <p:cNvSpPr>
                <a:spLocks noChangeAspect="1" noChangeArrowheads="1"/>
              </p:cNvSpPr>
              <p:nvPr/>
            </p:nvSpPr>
            <p:spPr bwMode="auto">
              <a:xfrm>
                <a:off x="3340" y="1813"/>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5" name="Oval 192"/>
              <p:cNvSpPr>
                <a:spLocks noChangeAspect="1" noChangeArrowheads="1"/>
              </p:cNvSpPr>
              <p:nvPr/>
            </p:nvSpPr>
            <p:spPr bwMode="auto">
              <a:xfrm>
                <a:off x="3365" y="1829"/>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6" name="Oval 193"/>
              <p:cNvSpPr>
                <a:spLocks noChangeAspect="1" noChangeArrowheads="1"/>
              </p:cNvSpPr>
              <p:nvPr/>
            </p:nvSpPr>
            <p:spPr bwMode="auto">
              <a:xfrm>
                <a:off x="3390" y="1843"/>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7" name="Oval 194"/>
              <p:cNvSpPr>
                <a:spLocks noChangeAspect="1" noChangeArrowheads="1"/>
              </p:cNvSpPr>
              <p:nvPr/>
            </p:nvSpPr>
            <p:spPr bwMode="auto">
              <a:xfrm>
                <a:off x="3415" y="1831"/>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8" name="Oval 195"/>
              <p:cNvSpPr>
                <a:spLocks noChangeAspect="1" noChangeArrowheads="1"/>
              </p:cNvSpPr>
              <p:nvPr/>
            </p:nvSpPr>
            <p:spPr bwMode="auto">
              <a:xfrm>
                <a:off x="3452" y="1833"/>
                <a:ext cx="23"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299" name="Oval 196"/>
              <p:cNvSpPr>
                <a:spLocks noChangeAspect="1" noChangeArrowheads="1"/>
              </p:cNvSpPr>
              <p:nvPr/>
            </p:nvSpPr>
            <p:spPr bwMode="auto">
              <a:xfrm>
                <a:off x="3488" y="1835"/>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0" name="Oval 197"/>
              <p:cNvSpPr>
                <a:spLocks noChangeAspect="1" noChangeArrowheads="1"/>
              </p:cNvSpPr>
              <p:nvPr/>
            </p:nvSpPr>
            <p:spPr bwMode="auto">
              <a:xfrm>
                <a:off x="3513" y="1806"/>
                <a:ext cx="23"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1" name="Oval 198"/>
              <p:cNvSpPr>
                <a:spLocks noChangeAspect="1" noChangeArrowheads="1"/>
              </p:cNvSpPr>
              <p:nvPr/>
            </p:nvSpPr>
            <p:spPr bwMode="auto">
              <a:xfrm>
                <a:off x="3538" y="1828"/>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2" name="Oval 199"/>
              <p:cNvSpPr>
                <a:spLocks noChangeAspect="1" noChangeArrowheads="1"/>
              </p:cNvSpPr>
              <p:nvPr/>
            </p:nvSpPr>
            <p:spPr bwMode="auto">
              <a:xfrm>
                <a:off x="3562" y="1811"/>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3" name="Oval 200"/>
              <p:cNvSpPr>
                <a:spLocks noChangeAspect="1" noChangeArrowheads="1"/>
              </p:cNvSpPr>
              <p:nvPr/>
            </p:nvSpPr>
            <p:spPr bwMode="auto">
              <a:xfrm>
                <a:off x="3599" y="1848"/>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4" name="Oval 201"/>
              <p:cNvSpPr>
                <a:spLocks noChangeAspect="1" noChangeArrowheads="1"/>
              </p:cNvSpPr>
              <p:nvPr/>
            </p:nvSpPr>
            <p:spPr bwMode="auto">
              <a:xfrm>
                <a:off x="3624" y="1809"/>
                <a:ext cx="23"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5" name="Oval 202"/>
              <p:cNvSpPr>
                <a:spLocks noChangeAspect="1" noChangeArrowheads="1"/>
              </p:cNvSpPr>
              <p:nvPr/>
            </p:nvSpPr>
            <p:spPr bwMode="auto">
              <a:xfrm>
                <a:off x="3648" y="1692"/>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6" name="Oval 203"/>
              <p:cNvSpPr>
                <a:spLocks noChangeAspect="1" noChangeArrowheads="1"/>
              </p:cNvSpPr>
              <p:nvPr/>
            </p:nvSpPr>
            <p:spPr bwMode="auto">
              <a:xfrm>
                <a:off x="3673" y="1611"/>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7" name="Oval 204"/>
              <p:cNvSpPr>
                <a:spLocks noChangeAspect="1" noChangeArrowheads="1"/>
              </p:cNvSpPr>
              <p:nvPr/>
            </p:nvSpPr>
            <p:spPr bwMode="auto">
              <a:xfrm>
                <a:off x="3685" y="1645"/>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8" name="Oval 205"/>
              <p:cNvSpPr>
                <a:spLocks noChangeAspect="1" noChangeArrowheads="1"/>
              </p:cNvSpPr>
              <p:nvPr/>
            </p:nvSpPr>
            <p:spPr bwMode="auto">
              <a:xfrm>
                <a:off x="3697" y="1723"/>
                <a:ext cx="25" cy="28"/>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09" name="Oval 206"/>
              <p:cNvSpPr>
                <a:spLocks noChangeAspect="1" noChangeArrowheads="1"/>
              </p:cNvSpPr>
              <p:nvPr/>
            </p:nvSpPr>
            <p:spPr bwMode="auto">
              <a:xfrm>
                <a:off x="3710" y="1546"/>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0" name="Oval 207"/>
              <p:cNvSpPr>
                <a:spLocks noChangeAspect="1" noChangeArrowheads="1"/>
              </p:cNvSpPr>
              <p:nvPr/>
            </p:nvSpPr>
            <p:spPr bwMode="auto">
              <a:xfrm>
                <a:off x="3734" y="1442"/>
                <a:ext cx="25"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1" name="Oval 208"/>
              <p:cNvSpPr>
                <a:spLocks noChangeAspect="1" noChangeArrowheads="1"/>
              </p:cNvSpPr>
              <p:nvPr/>
            </p:nvSpPr>
            <p:spPr bwMode="auto">
              <a:xfrm>
                <a:off x="3747" y="1536"/>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2" name="Oval 209"/>
              <p:cNvSpPr>
                <a:spLocks noChangeAspect="1" noChangeArrowheads="1"/>
              </p:cNvSpPr>
              <p:nvPr/>
            </p:nvSpPr>
            <p:spPr bwMode="auto">
              <a:xfrm>
                <a:off x="3759" y="1277"/>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3" name="Oval 210"/>
              <p:cNvSpPr>
                <a:spLocks noChangeAspect="1" noChangeArrowheads="1"/>
              </p:cNvSpPr>
              <p:nvPr/>
            </p:nvSpPr>
            <p:spPr bwMode="auto">
              <a:xfrm>
                <a:off x="3772" y="1244"/>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4" name="Oval 211"/>
              <p:cNvSpPr>
                <a:spLocks noChangeAspect="1" noChangeArrowheads="1"/>
              </p:cNvSpPr>
              <p:nvPr/>
            </p:nvSpPr>
            <p:spPr bwMode="auto">
              <a:xfrm>
                <a:off x="3784" y="1021"/>
                <a:ext cx="24"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5" name="Oval 212"/>
              <p:cNvSpPr>
                <a:spLocks noChangeAspect="1" noChangeArrowheads="1"/>
              </p:cNvSpPr>
              <p:nvPr/>
            </p:nvSpPr>
            <p:spPr bwMode="auto">
              <a:xfrm>
                <a:off x="3797" y="1240"/>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6" name="Oval 213"/>
              <p:cNvSpPr>
                <a:spLocks noChangeAspect="1" noChangeArrowheads="1"/>
              </p:cNvSpPr>
              <p:nvPr/>
            </p:nvSpPr>
            <p:spPr bwMode="auto">
              <a:xfrm>
                <a:off x="3809" y="1153"/>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7" name="Oval 214"/>
              <p:cNvSpPr>
                <a:spLocks noChangeAspect="1" noChangeArrowheads="1"/>
              </p:cNvSpPr>
              <p:nvPr/>
            </p:nvSpPr>
            <p:spPr bwMode="auto">
              <a:xfrm>
                <a:off x="3821" y="1220"/>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8" name="Oval 215"/>
              <p:cNvSpPr>
                <a:spLocks noChangeAspect="1" noChangeArrowheads="1"/>
              </p:cNvSpPr>
              <p:nvPr/>
            </p:nvSpPr>
            <p:spPr bwMode="auto">
              <a:xfrm>
                <a:off x="3834" y="1107"/>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19" name="Oval 216"/>
              <p:cNvSpPr>
                <a:spLocks noChangeAspect="1" noChangeArrowheads="1"/>
              </p:cNvSpPr>
              <p:nvPr/>
            </p:nvSpPr>
            <p:spPr bwMode="auto">
              <a:xfrm>
                <a:off x="3846" y="1303"/>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20" name="Oval 217"/>
              <p:cNvSpPr>
                <a:spLocks noChangeAspect="1" noChangeArrowheads="1"/>
              </p:cNvSpPr>
              <p:nvPr/>
            </p:nvSpPr>
            <p:spPr bwMode="auto">
              <a:xfrm>
                <a:off x="3858" y="1354"/>
                <a:ext cx="24" cy="30"/>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21" name="Oval 218"/>
              <p:cNvSpPr>
                <a:spLocks noChangeAspect="1" noChangeArrowheads="1"/>
              </p:cNvSpPr>
              <p:nvPr/>
            </p:nvSpPr>
            <p:spPr bwMode="auto">
              <a:xfrm>
                <a:off x="3871" y="1271"/>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22" name="Oval 219"/>
              <p:cNvSpPr>
                <a:spLocks noChangeAspect="1" noChangeArrowheads="1"/>
              </p:cNvSpPr>
              <p:nvPr/>
            </p:nvSpPr>
            <p:spPr bwMode="auto">
              <a:xfrm>
                <a:off x="3883" y="1076"/>
                <a:ext cx="23" cy="29"/>
              </a:xfrm>
              <a:prstGeom prst="ellipse">
                <a:avLst/>
              </a:prstGeom>
              <a:solidFill>
                <a:srgbClr val="FF00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323" name="Line 220"/>
              <p:cNvSpPr>
                <a:spLocks noChangeAspect="1" noChangeShapeType="1"/>
              </p:cNvSpPr>
              <p:nvPr/>
            </p:nvSpPr>
            <p:spPr bwMode="auto">
              <a:xfrm>
                <a:off x="2635" y="2267"/>
                <a:ext cx="147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324" name="Line 221"/>
              <p:cNvSpPr>
                <a:spLocks noChangeAspect="1" noChangeShapeType="1"/>
              </p:cNvSpPr>
              <p:nvPr/>
            </p:nvSpPr>
            <p:spPr bwMode="auto">
              <a:xfrm>
                <a:off x="2620" y="2267"/>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325" name="Text Box 222"/>
              <p:cNvSpPr txBox="1">
                <a:spLocks noChangeArrowheads="1"/>
              </p:cNvSpPr>
              <p:nvPr/>
            </p:nvSpPr>
            <p:spPr bwMode="auto">
              <a:xfrm>
                <a:off x="3515" y="1867"/>
                <a:ext cx="6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b="1">
                    <a:solidFill>
                      <a:srgbClr val="000000"/>
                    </a:solidFill>
                    <a:latin typeface="Arial" charset="0"/>
                  </a:rPr>
                  <a:t>R = 0.73</a:t>
                </a:r>
              </a:p>
            </p:txBody>
          </p:sp>
        </p:grpSp>
        <p:grpSp>
          <p:nvGrpSpPr>
            <p:cNvPr id="166928" name="Group 223"/>
            <p:cNvGrpSpPr>
              <a:grpSpLocks/>
            </p:cNvGrpSpPr>
            <p:nvPr/>
          </p:nvGrpSpPr>
          <p:grpSpPr bwMode="auto">
            <a:xfrm>
              <a:off x="2484" y="2576"/>
              <a:ext cx="1776" cy="1716"/>
              <a:chOff x="2484" y="2576"/>
              <a:chExt cx="1776" cy="1716"/>
            </a:xfrm>
          </p:grpSpPr>
          <p:sp>
            <p:nvSpPr>
              <p:cNvPr id="166932" name="Line 224"/>
              <p:cNvSpPr>
                <a:spLocks noChangeAspect="1" noChangeShapeType="1"/>
              </p:cNvSpPr>
              <p:nvPr/>
            </p:nvSpPr>
            <p:spPr bwMode="auto">
              <a:xfrm>
                <a:off x="2635" y="3879"/>
                <a:ext cx="147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33" name="Line 225"/>
              <p:cNvSpPr>
                <a:spLocks noChangeAspect="1" noChangeShapeType="1"/>
              </p:cNvSpPr>
              <p:nvPr/>
            </p:nvSpPr>
            <p:spPr bwMode="auto">
              <a:xfrm flipV="1">
                <a:off x="2635" y="3879"/>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34" name="Line 226"/>
              <p:cNvSpPr>
                <a:spLocks noChangeAspect="1" noChangeShapeType="1"/>
              </p:cNvSpPr>
              <p:nvPr/>
            </p:nvSpPr>
            <p:spPr bwMode="auto">
              <a:xfrm flipV="1">
                <a:off x="2882" y="3879"/>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35" name="Line 227"/>
              <p:cNvSpPr>
                <a:spLocks noChangeAspect="1" noChangeShapeType="1"/>
              </p:cNvSpPr>
              <p:nvPr/>
            </p:nvSpPr>
            <p:spPr bwMode="auto">
              <a:xfrm flipV="1">
                <a:off x="3128" y="3879"/>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36" name="Line 228"/>
              <p:cNvSpPr>
                <a:spLocks noChangeAspect="1" noChangeShapeType="1"/>
              </p:cNvSpPr>
              <p:nvPr/>
            </p:nvSpPr>
            <p:spPr bwMode="auto">
              <a:xfrm flipV="1">
                <a:off x="3374" y="3879"/>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37" name="Line 229"/>
              <p:cNvSpPr>
                <a:spLocks noChangeAspect="1" noChangeShapeType="1"/>
              </p:cNvSpPr>
              <p:nvPr/>
            </p:nvSpPr>
            <p:spPr bwMode="auto">
              <a:xfrm flipV="1">
                <a:off x="3620" y="3879"/>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38" name="Line 230"/>
              <p:cNvSpPr>
                <a:spLocks noChangeAspect="1" noChangeShapeType="1"/>
              </p:cNvSpPr>
              <p:nvPr/>
            </p:nvSpPr>
            <p:spPr bwMode="auto">
              <a:xfrm flipV="1">
                <a:off x="3867" y="3879"/>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39" name="Rectangle 231"/>
              <p:cNvSpPr>
                <a:spLocks noChangeAspect="1" noChangeArrowheads="1"/>
              </p:cNvSpPr>
              <p:nvPr/>
            </p:nvSpPr>
            <p:spPr bwMode="auto">
              <a:xfrm>
                <a:off x="2552" y="392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1900</a:t>
                </a:r>
                <a:endParaRPr lang="en-US" altLang="en-US" sz="2400" b="1">
                  <a:solidFill>
                    <a:srgbClr val="000000"/>
                  </a:solidFill>
                  <a:latin typeface="Arial" charset="0"/>
                </a:endParaRPr>
              </a:p>
            </p:txBody>
          </p:sp>
          <p:sp>
            <p:nvSpPr>
              <p:cNvPr id="166940" name="Rectangle 232"/>
              <p:cNvSpPr>
                <a:spLocks noChangeAspect="1" noChangeArrowheads="1"/>
              </p:cNvSpPr>
              <p:nvPr/>
            </p:nvSpPr>
            <p:spPr bwMode="auto">
              <a:xfrm>
                <a:off x="2799" y="392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1920</a:t>
                </a:r>
                <a:endParaRPr lang="en-US" altLang="en-US" sz="2400" b="1">
                  <a:solidFill>
                    <a:srgbClr val="000000"/>
                  </a:solidFill>
                  <a:latin typeface="Arial" charset="0"/>
                </a:endParaRPr>
              </a:p>
            </p:txBody>
          </p:sp>
          <p:sp>
            <p:nvSpPr>
              <p:cNvPr id="166941" name="Rectangle 233"/>
              <p:cNvSpPr>
                <a:spLocks noChangeAspect="1" noChangeArrowheads="1"/>
              </p:cNvSpPr>
              <p:nvPr/>
            </p:nvSpPr>
            <p:spPr bwMode="auto">
              <a:xfrm>
                <a:off x="3045" y="392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1940</a:t>
                </a:r>
                <a:endParaRPr lang="en-US" altLang="en-US" sz="2400" b="1">
                  <a:solidFill>
                    <a:srgbClr val="000000"/>
                  </a:solidFill>
                  <a:latin typeface="Arial" charset="0"/>
                </a:endParaRPr>
              </a:p>
            </p:txBody>
          </p:sp>
          <p:sp>
            <p:nvSpPr>
              <p:cNvPr id="166942" name="Rectangle 234"/>
              <p:cNvSpPr>
                <a:spLocks noChangeAspect="1" noChangeArrowheads="1"/>
              </p:cNvSpPr>
              <p:nvPr/>
            </p:nvSpPr>
            <p:spPr bwMode="auto">
              <a:xfrm>
                <a:off x="3291" y="392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1960</a:t>
                </a:r>
                <a:endParaRPr lang="en-US" altLang="en-US" sz="2400" b="1">
                  <a:solidFill>
                    <a:srgbClr val="000000"/>
                  </a:solidFill>
                  <a:latin typeface="Arial" charset="0"/>
                </a:endParaRPr>
              </a:p>
            </p:txBody>
          </p:sp>
          <p:sp>
            <p:nvSpPr>
              <p:cNvPr id="166943" name="Rectangle 235"/>
              <p:cNvSpPr>
                <a:spLocks noChangeAspect="1" noChangeArrowheads="1"/>
              </p:cNvSpPr>
              <p:nvPr/>
            </p:nvSpPr>
            <p:spPr bwMode="auto">
              <a:xfrm>
                <a:off x="3538" y="392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1980</a:t>
                </a:r>
                <a:endParaRPr lang="en-US" altLang="en-US" sz="2400" b="1">
                  <a:solidFill>
                    <a:srgbClr val="000000"/>
                  </a:solidFill>
                  <a:latin typeface="Arial" charset="0"/>
                </a:endParaRPr>
              </a:p>
            </p:txBody>
          </p:sp>
          <p:sp>
            <p:nvSpPr>
              <p:cNvPr id="166944" name="Rectangle 236"/>
              <p:cNvSpPr>
                <a:spLocks noChangeAspect="1" noChangeArrowheads="1"/>
              </p:cNvSpPr>
              <p:nvPr/>
            </p:nvSpPr>
            <p:spPr bwMode="auto">
              <a:xfrm>
                <a:off x="3783" y="392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2000</a:t>
                </a:r>
                <a:endParaRPr lang="en-US" altLang="en-US" sz="2400" b="1">
                  <a:solidFill>
                    <a:srgbClr val="000000"/>
                  </a:solidFill>
                  <a:latin typeface="Arial" charset="0"/>
                </a:endParaRPr>
              </a:p>
            </p:txBody>
          </p:sp>
          <p:sp>
            <p:nvSpPr>
              <p:cNvPr id="166945" name="Rectangle 237"/>
              <p:cNvSpPr>
                <a:spLocks noChangeAspect="1" noChangeArrowheads="1"/>
              </p:cNvSpPr>
              <p:nvPr/>
            </p:nvSpPr>
            <p:spPr bwMode="auto">
              <a:xfrm>
                <a:off x="4029" y="3923"/>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2020</a:t>
                </a:r>
                <a:endParaRPr lang="en-US" altLang="en-US" sz="2400" b="1">
                  <a:solidFill>
                    <a:srgbClr val="000000"/>
                  </a:solidFill>
                  <a:latin typeface="Arial" charset="0"/>
                </a:endParaRPr>
              </a:p>
            </p:txBody>
          </p:sp>
          <p:sp>
            <p:nvSpPr>
              <p:cNvPr id="166946" name="Line 238"/>
              <p:cNvSpPr>
                <a:spLocks noChangeAspect="1" noChangeShapeType="1"/>
              </p:cNvSpPr>
              <p:nvPr/>
            </p:nvSpPr>
            <p:spPr bwMode="auto">
              <a:xfrm flipV="1">
                <a:off x="2635" y="2605"/>
                <a:ext cx="0" cy="12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47" name="Line 239"/>
              <p:cNvSpPr>
                <a:spLocks noChangeAspect="1" noChangeShapeType="1"/>
              </p:cNvSpPr>
              <p:nvPr/>
            </p:nvSpPr>
            <p:spPr bwMode="auto">
              <a:xfrm>
                <a:off x="2620" y="3879"/>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48" name="Line 240"/>
              <p:cNvSpPr>
                <a:spLocks noChangeAspect="1" noChangeShapeType="1"/>
              </p:cNvSpPr>
              <p:nvPr/>
            </p:nvSpPr>
            <p:spPr bwMode="auto">
              <a:xfrm>
                <a:off x="2620" y="3697"/>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49" name="Line 241"/>
              <p:cNvSpPr>
                <a:spLocks noChangeAspect="1" noChangeShapeType="1"/>
              </p:cNvSpPr>
              <p:nvPr/>
            </p:nvSpPr>
            <p:spPr bwMode="auto">
              <a:xfrm>
                <a:off x="2620" y="3515"/>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50" name="Line 242"/>
              <p:cNvSpPr>
                <a:spLocks noChangeAspect="1" noChangeShapeType="1"/>
              </p:cNvSpPr>
              <p:nvPr/>
            </p:nvSpPr>
            <p:spPr bwMode="auto">
              <a:xfrm>
                <a:off x="2620" y="3333"/>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51" name="Line 243"/>
              <p:cNvSpPr>
                <a:spLocks noChangeAspect="1" noChangeShapeType="1"/>
              </p:cNvSpPr>
              <p:nvPr/>
            </p:nvSpPr>
            <p:spPr bwMode="auto">
              <a:xfrm>
                <a:off x="2620" y="3151"/>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52" name="Line 244"/>
              <p:cNvSpPr>
                <a:spLocks noChangeAspect="1" noChangeShapeType="1"/>
              </p:cNvSpPr>
              <p:nvPr/>
            </p:nvSpPr>
            <p:spPr bwMode="auto">
              <a:xfrm>
                <a:off x="2620" y="2969"/>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53" name="Line 245"/>
              <p:cNvSpPr>
                <a:spLocks noChangeAspect="1" noChangeShapeType="1"/>
              </p:cNvSpPr>
              <p:nvPr/>
            </p:nvSpPr>
            <p:spPr bwMode="auto">
              <a:xfrm>
                <a:off x="2620" y="2786"/>
                <a:ext cx="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954" name="Rectangle 246"/>
              <p:cNvSpPr>
                <a:spLocks noChangeAspect="1" noChangeArrowheads="1"/>
              </p:cNvSpPr>
              <p:nvPr/>
            </p:nvSpPr>
            <p:spPr bwMode="auto">
              <a:xfrm>
                <a:off x="2484" y="3851"/>
                <a:ext cx="1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1.0</a:t>
                </a:r>
                <a:endParaRPr lang="en-US" altLang="en-US" sz="2400" b="1">
                  <a:solidFill>
                    <a:srgbClr val="000000"/>
                  </a:solidFill>
                  <a:latin typeface="Arial" charset="0"/>
                </a:endParaRPr>
              </a:p>
            </p:txBody>
          </p:sp>
          <p:sp>
            <p:nvSpPr>
              <p:cNvPr id="166955" name="Rectangle 247"/>
              <p:cNvSpPr>
                <a:spLocks noChangeAspect="1" noChangeArrowheads="1"/>
              </p:cNvSpPr>
              <p:nvPr/>
            </p:nvSpPr>
            <p:spPr bwMode="auto">
              <a:xfrm>
                <a:off x="2484" y="3669"/>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1.5</a:t>
                </a:r>
                <a:endParaRPr lang="en-US" altLang="en-US" sz="2400" b="1">
                  <a:solidFill>
                    <a:srgbClr val="000000"/>
                  </a:solidFill>
                  <a:latin typeface="Arial" charset="0"/>
                </a:endParaRPr>
              </a:p>
            </p:txBody>
          </p:sp>
          <p:sp>
            <p:nvSpPr>
              <p:cNvPr id="166956" name="Rectangle 248"/>
              <p:cNvSpPr>
                <a:spLocks noChangeAspect="1" noChangeArrowheads="1"/>
              </p:cNvSpPr>
              <p:nvPr/>
            </p:nvSpPr>
            <p:spPr bwMode="auto">
              <a:xfrm>
                <a:off x="2484" y="3487"/>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a:t>
                </a:r>
                <a:endParaRPr lang="en-US" altLang="en-US" sz="2400" b="1">
                  <a:solidFill>
                    <a:srgbClr val="000000"/>
                  </a:solidFill>
                  <a:latin typeface="Arial" charset="0"/>
                </a:endParaRPr>
              </a:p>
            </p:txBody>
          </p:sp>
          <p:sp>
            <p:nvSpPr>
              <p:cNvPr id="166957" name="Rectangle 249"/>
              <p:cNvSpPr>
                <a:spLocks noChangeAspect="1" noChangeArrowheads="1"/>
              </p:cNvSpPr>
              <p:nvPr/>
            </p:nvSpPr>
            <p:spPr bwMode="auto">
              <a:xfrm>
                <a:off x="2484" y="3304"/>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2.5</a:t>
                </a:r>
                <a:endParaRPr lang="en-US" altLang="en-US" sz="2400" b="1">
                  <a:solidFill>
                    <a:srgbClr val="000000"/>
                  </a:solidFill>
                  <a:latin typeface="Arial" charset="0"/>
                </a:endParaRPr>
              </a:p>
            </p:txBody>
          </p:sp>
          <p:sp>
            <p:nvSpPr>
              <p:cNvPr id="166958" name="Rectangle 250"/>
              <p:cNvSpPr>
                <a:spLocks noChangeAspect="1" noChangeArrowheads="1"/>
              </p:cNvSpPr>
              <p:nvPr/>
            </p:nvSpPr>
            <p:spPr bwMode="auto">
              <a:xfrm>
                <a:off x="2484" y="3123"/>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3.0</a:t>
                </a:r>
                <a:endParaRPr lang="en-US" altLang="en-US" sz="2400" b="1">
                  <a:solidFill>
                    <a:srgbClr val="000000"/>
                  </a:solidFill>
                  <a:latin typeface="Arial" charset="0"/>
                </a:endParaRPr>
              </a:p>
            </p:txBody>
          </p:sp>
          <p:sp>
            <p:nvSpPr>
              <p:cNvPr id="166959" name="Rectangle 251"/>
              <p:cNvSpPr>
                <a:spLocks noChangeAspect="1" noChangeArrowheads="1"/>
              </p:cNvSpPr>
              <p:nvPr/>
            </p:nvSpPr>
            <p:spPr bwMode="auto">
              <a:xfrm>
                <a:off x="2484" y="2940"/>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3.5</a:t>
                </a:r>
                <a:endParaRPr lang="en-US" altLang="en-US" sz="2400" b="1">
                  <a:solidFill>
                    <a:srgbClr val="000000"/>
                  </a:solidFill>
                  <a:latin typeface="Arial" charset="0"/>
                </a:endParaRPr>
              </a:p>
            </p:txBody>
          </p:sp>
          <p:sp>
            <p:nvSpPr>
              <p:cNvPr id="166960" name="Rectangle 252"/>
              <p:cNvSpPr>
                <a:spLocks noChangeAspect="1" noChangeArrowheads="1"/>
              </p:cNvSpPr>
              <p:nvPr/>
            </p:nvSpPr>
            <p:spPr bwMode="auto">
              <a:xfrm>
                <a:off x="2484" y="2759"/>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4.0</a:t>
                </a:r>
                <a:endParaRPr lang="en-US" altLang="en-US" sz="2400" b="1">
                  <a:solidFill>
                    <a:srgbClr val="000000"/>
                  </a:solidFill>
                  <a:latin typeface="Arial" charset="0"/>
                </a:endParaRPr>
              </a:p>
            </p:txBody>
          </p:sp>
          <p:sp>
            <p:nvSpPr>
              <p:cNvPr id="166961" name="Rectangle 253"/>
              <p:cNvSpPr>
                <a:spLocks noChangeAspect="1" noChangeArrowheads="1"/>
              </p:cNvSpPr>
              <p:nvPr/>
            </p:nvSpPr>
            <p:spPr bwMode="auto">
              <a:xfrm>
                <a:off x="2485" y="2576"/>
                <a:ext cx="1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4.5</a:t>
                </a:r>
                <a:endParaRPr lang="en-US" altLang="en-US" sz="2400" b="1">
                  <a:solidFill>
                    <a:srgbClr val="000000"/>
                  </a:solidFill>
                  <a:latin typeface="Arial" charset="0"/>
                </a:endParaRPr>
              </a:p>
            </p:txBody>
          </p:sp>
          <p:sp>
            <p:nvSpPr>
              <p:cNvPr id="166962" name="Freeform 254"/>
              <p:cNvSpPr>
                <a:spLocks noChangeAspect="1"/>
              </p:cNvSpPr>
              <p:nvPr/>
            </p:nvSpPr>
            <p:spPr bwMode="auto">
              <a:xfrm flipV="1">
                <a:off x="2710" y="2817"/>
                <a:ext cx="1218" cy="969"/>
              </a:xfrm>
              <a:custGeom>
                <a:avLst/>
                <a:gdLst>
                  <a:gd name="T0" fmla="*/ 0 w 4125"/>
                  <a:gd name="T1" fmla="*/ 0 h 2657"/>
                  <a:gd name="T2" fmla="*/ 0 w 4125"/>
                  <a:gd name="T3" fmla="*/ 0 h 2657"/>
                  <a:gd name="T4" fmla="*/ 0 w 4125"/>
                  <a:gd name="T5" fmla="*/ 0 h 2657"/>
                  <a:gd name="T6" fmla="*/ 0 w 4125"/>
                  <a:gd name="T7" fmla="*/ 0 h 2657"/>
                  <a:gd name="T8" fmla="*/ 0 w 4125"/>
                  <a:gd name="T9" fmla="*/ 0 h 2657"/>
                  <a:gd name="T10" fmla="*/ 0 w 4125"/>
                  <a:gd name="T11" fmla="*/ 0 h 2657"/>
                  <a:gd name="T12" fmla="*/ 0 w 4125"/>
                  <a:gd name="T13" fmla="*/ 0 h 2657"/>
                  <a:gd name="T14" fmla="*/ 0 w 4125"/>
                  <a:gd name="T15" fmla="*/ 0 h 2657"/>
                  <a:gd name="T16" fmla="*/ 0 w 4125"/>
                  <a:gd name="T17" fmla="*/ 0 h 2657"/>
                  <a:gd name="T18" fmla="*/ 0 w 4125"/>
                  <a:gd name="T19" fmla="*/ 0 h 2657"/>
                  <a:gd name="T20" fmla="*/ 0 w 4125"/>
                  <a:gd name="T21" fmla="*/ 0 h 2657"/>
                  <a:gd name="T22" fmla="*/ 0 w 4125"/>
                  <a:gd name="T23" fmla="*/ 0 h 2657"/>
                  <a:gd name="T24" fmla="*/ 0 w 4125"/>
                  <a:gd name="T25" fmla="*/ 0 h 2657"/>
                  <a:gd name="T26" fmla="*/ 0 w 4125"/>
                  <a:gd name="T27" fmla="*/ 0 h 2657"/>
                  <a:gd name="T28" fmla="*/ 0 w 4125"/>
                  <a:gd name="T29" fmla="*/ 0 h 2657"/>
                  <a:gd name="T30" fmla="*/ 0 w 4125"/>
                  <a:gd name="T31" fmla="*/ 0 h 2657"/>
                  <a:gd name="T32" fmla="*/ 0 w 4125"/>
                  <a:gd name="T33" fmla="*/ 0 h 2657"/>
                  <a:gd name="T34" fmla="*/ 0 w 4125"/>
                  <a:gd name="T35" fmla="*/ 0 h 2657"/>
                  <a:gd name="T36" fmla="*/ 0 w 4125"/>
                  <a:gd name="T37" fmla="*/ 0 h 2657"/>
                  <a:gd name="T38" fmla="*/ 0 w 4125"/>
                  <a:gd name="T39" fmla="*/ 0 h 2657"/>
                  <a:gd name="T40" fmla="*/ 0 w 4125"/>
                  <a:gd name="T41" fmla="*/ 0 h 2657"/>
                  <a:gd name="T42" fmla="*/ 0 w 4125"/>
                  <a:gd name="T43" fmla="*/ 0 h 2657"/>
                  <a:gd name="T44" fmla="*/ 0 w 4125"/>
                  <a:gd name="T45" fmla="*/ 0 h 2657"/>
                  <a:gd name="T46" fmla="*/ 0 w 4125"/>
                  <a:gd name="T47" fmla="*/ 0 h 2657"/>
                  <a:gd name="T48" fmla="*/ 0 w 4125"/>
                  <a:gd name="T49" fmla="*/ 0 h 2657"/>
                  <a:gd name="T50" fmla="*/ 0 w 4125"/>
                  <a:gd name="T51" fmla="*/ 0 h 2657"/>
                  <a:gd name="T52" fmla="*/ 0 w 4125"/>
                  <a:gd name="T53" fmla="*/ 0 h 2657"/>
                  <a:gd name="T54" fmla="*/ 0 w 4125"/>
                  <a:gd name="T55" fmla="*/ 0 h 2657"/>
                  <a:gd name="T56" fmla="*/ 0 w 4125"/>
                  <a:gd name="T57" fmla="*/ 0 h 2657"/>
                  <a:gd name="T58" fmla="*/ 0 w 4125"/>
                  <a:gd name="T59" fmla="*/ 0 h 2657"/>
                  <a:gd name="T60" fmla="*/ 0 w 4125"/>
                  <a:gd name="T61" fmla="*/ 0 h 2657"/>
                  <a:gd name="T62" fmla="*/ 0 w 4125"/>
                  <a:gd name="T63" fmla="*/ 0 h 2657"/>
                  <a:gd name="T64" fmla="*/ 0 w 4125"/>
                  <a:gd name="T65" fmla="*/ 0 h 2657"/>
                  <a:gd name="T66" fmla="*/ 0 w 4125"/>
                  <a:gd name="T67" fmla="*/ 0 h 2657"/>
                  <a:gd name="T68" fmla="*/ 0 w 4125"/>
                  <a:gd name="T69" fmla="*/ 0 h 2657"/>
                  <a:gd name="T70" fmla="*/ 0 w 4125"/>
                  <a:gd name="T71" fmla="*/ 0 h 2657"/>
                  <a:gd name="T72" fmla="*/ 0 w 4125"/>
                  <a:gd name="T73" fmla="*/ 0 h 2657"/>
                  <a:gd name="T74" fmla="*/ 0 w 4125"/>
                  <a:gd name="T75" fmla="*/ 0 h 2657"/>
                  <a:gd name="T76" fmla="*/ 0 w 4125"/>
                  <a:gd name="T77" fmla="*/ 0 h 2657"/>
                  <a:gd name="T78" fmla="*/ 0 w 4125"/>
                  <a:gd name="T79" fmla="*/ 0 h 2657"/>
                  <a:gd name="T80" fmla="*/ 0 w 4125"/>
                  <a:gd name="T81" fmla="*/ 0 h 2657"/>
                  <a:gd name="T82" fmla="*/ 0 w 4125"/>
                  <a:gd name="T83" fmla="*/ 0 h 2657"/>
                  <a:gd name="T84" fmla="*/ 0 w 4125"/>
                  <a:gd name="T85" fmla="*/ 0 h 2657"/>
                  <a:gd name="T86" fmla="*/ 0 w 4125"/>
                  <a:gd name="T87" fmla="*/ 0 h 2657"/>
                  <a:gd name="T88" fmla="*/ 0 w 4125"/>
                  <a:gd name="T89" fmla="*/ 0 h 2657"/>
                  <a:gd name="T90" fmla="*/ 0 w 4125"/>
                  <a:gd name="T91" fmla="*/ 0 h 2657"/>
                  <a:gd name="T92" fmla="*/ 0 w 4125"/>
                  <a:gd name="T93" fmla="*/ 0 h 2657"/>
                  <a:gd name="T94" fmla="*/ 0 w 4125"/>
                  <a:gd name="T95" fmla="*/ 0 h 2657"/>
                  <a:gd name="T96" fmla="*/ 0 w 4125"/>
                  <a:gd name="T97" fmla="*/ 0 h 2657"/>
                  <a:gd name="T98" fmla="*/ 0 w 4125"/>
                  <a:gd name="T99" fmla="*/ 0 h 26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5"/>
                  <a:gd name="T151" fmla="*/ 0 h 2657"/>
                  <a:gd name="T152" fmla="*/ 4125 w 4125"/>
                  <a:gd name="T153" fmla="*/ 2657 h 26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5" h="2657">
                    <a:moveTo>
                      <a:pt x="0" y="1114"/>
                    </a:moveTo>
                    <a:lnTo>
                      <a:pt x="41" y="1185"/>
                    </a:lnTo>
                    <a:lnTo>
                      <a:pt x="83" y="900"/>
                    </a:lnTo>
                    <a:lnTo>
                      <a:pt x="125" y="871"/>
                    </a:lnTo>
                    <a:lnTo>
                      <a:pt x="166" y="671"/>
                    </a:lnTo>
                    <a:lnTo>
                      <a:pt x="208" y="757"/>
                    </a:lnTo>
                    <a:lnTo>
                      <a:pt x="250" y="685"/>
                    </a:lnTo>
                    <a:lnTo>
                      <a:pt x="291" y="457"/>
                    </a:lnTo>
                    <a:lnTo>
                      <a:pt x="333" y="200"/>
                    </a:lnTo>
                    <a:lnTo>
                      <a:pt x="375" y="400"/>
                    </a:lnTo>
                    <a:lnTo>
                      <a:pt x="416" y="428"/>
                    </a:lnTo>
                    <a:lnTo>
                      <a:pt x="458" y="300"/>
                    </a:lnTo>
                    <a:lnTo>
                      <a:pt x="500" y="0"/>
                    </a:lnTo>
                    <a:lnTo>
                      <a:pt x="541" y="185"/>
                    </a:lnTo>
                    <a:lnTo>
                      <a:pt x="583" y="457"/>
                    </a:lnTo>
                    <a:lnTo>
                      <a:pt x="625" y="657"/>
                    </a:lnTo>
                    <a:lnTo>
                      <a:pt x="666" y="742"/>
                    </a:lnTo>
                    <a:lnTo>
                      <a:pt x="708" y="742"/>
                    </a:lnTo>
                    <a:lnTo>
                      <a:pt x="750" y="1100"/>
                    </a:lnTo>
                    <a:lnTo>
                      <a:pt x="791" y="1257"/>
                    </a:lnTo>
                    <a:lnTo>
                      <a:pt x="833" y="1185"/>
                    </a:lnTo>
                    <a:lnTo>
                      <a:pt x="875" y="1057"/>
                    </a:lnTo>
                    <a:lnTo>
                      <a:pt x="916" y="900"/>
                    </a:lnTo>
                    <a:lnTo>
                      <a:pt x="958" y="857"/>
                    </a:lnTo>
                    <a:lnTo>
                      <a:pt x="1000" y="585"/>
                    </a:lnTo>
                    <a:lnTo>
                      <a:pt x="1041" y="600"/>
                    </a:lnTo>
                    <a:lnTo>
                      <a:pt x="1083" y="1142"/>
                    </a:lnTo>
                    <a:lnTo>
                      <a:pt x="1125" y="1214"/>
                    </a:lnTo>
                    <a:lnTo>
                      <a:pt x="1166" y="1242"/>
                    </a:lnTo>
                    <a:lnTo>
                      <a:pt x="1208" y="1328"/>
                    </a:lnTo>
                    <a:lnTo>
                      <a:pt x="1250" y="1242"/>
                    </a:lnTo>
                    <a:lnTo>
                      <a:pt x="1291" y="1271"/>
                    </a:lnTo>
                    <a:lnTo>
                      <a:pt x="1333" y="1157"/>
                    </a:lnTo>
                    <a:lnTo>
                      <a:pt x="1375" y="914"/>
                    </a:lnTo>
                    <a:lnTo>
                      <a:pt x="1416" y="942"/>
                    </a:lnTo>
                    <a:lnTo>
                      <a:pt x="1458" y="1071"/>
                    </a:lnTo>
                    <a:lnTo>
                      <a:pt x="1500" y="1242"/>
                    </a:lnTo>
                    <a:lnTo>
                      <a:pt x="1541" y="1357"/>
                    </a:lnTo>
                    <a:lnTo>
                      <a:pt x="1583" y="1428"/>
                    </a:lnTo>
                    <a:lnTo>
                      <a:pt x="1625" y="1542"/>
                    </a:lnTo>
                    <a:lnTo>
                      <a:pt x="1666" y="1285"/>
                    </a:lnTo>
                    <a:lnTo>
                      <a:pt x="1708" y="1271"/>
                    </a:lnTo>
                    <a:lnTo>
                      <a:pt x="1750" y="1171"/>
                    </a:lnTo>
                    <a:lnTo>
                      <a:pt x="1791" y="1028"/>
                    </a:lnTo>
                    <a:lnTo>
                      <a:pt x="1833" y="900"/>
                    </a:lnTo>
                    <a:lnTo>
                      <a:pt x="1875" y="614"/>
                    </a:lnTo>
                    <a:lnTo>
                      <a:pt x="1916" y="328"/>
                    </a:lnTo>
                    <a:lnTo>
                      <a:pt x="1958" y="571"/>
                    </a:lnTo>
                    <a:lnTo>
                      <a:pt x="2000" y="685"/>
                    </a:lnTo>
                    <a:lnTo>
                      <a:pt x="2041" y="714"/>
                    </a:lnTo>
                    <a:lnTo>
                      <a:pt x="2083" y="642"/>
                    </a:lnTo>
                    <a:lnTo>
                      <a:pt x="2125" y="585"/>
                    </a:lnTo>
                    <a:lnTo>
                      <a:pt x="2166" y="885"/>
                    </a:lnTo>
                    <a:lnTo>
                      <a:pt x="2208" y="1114"/>
                    </a:lnTo>
                    <a:lnTo>
                      <a:pt x="2250" y="900"/>
                    </a:lnTo>
                    <a:lnTo>
                      <a:pt x="2291" y="785"/>
                    </a:lnTo>
                    <a:lnTo>
                      <a:pt x="2333" y="957"/>
                    </a:lnTo>
                    <a:lnTo>
                      <a:pt x="2375" y="985"/>
                    </a:lnTo>
                    <a:lnTo>
                      <a:pt x="2416" y="1171"/>
                    </a:lnTo>
                    <a:lnTo>
                      <a:pt x="2458" y="1228"/>
                    </a:lnTo>
                    <a:lnTo>
                      <a:pt x="2500" y="1042"/>
                    </a:lnTo>
                    <a:lnTo>
                      <a:pt x="2541" y="985"/>
                    </a:lnTo>
                    <a:lnTo>
                      <a:pt x="2583" y="857"/>
                    </a:lnTo>
                    <a:lnTo>
                      <a:pt x="2625" y="671"/>
                    </a:lnTo>
                    <a:lnTo>
                      <a:pt x="2666" y="714"/>
                    </a:lnTo>
                    <a:lnTo>
                      <a:pt x="2708" y="542"/>
                    </a:lnTo>
                    <a:lnTo>
                      <a:pt x="2750" y="542"/>
                    </a:lnTo>
                    <a:lnTo>
                      <a:pt x="2791" y="485"/>
                    </a:lnTo>
                    <a:lnTo>
                      <a:pt x="2833" y="742"/>
                    </a:lnTo>
                    <a:lnTo>
                      <a:pt x="2875" y="814"/>
                    </a:lnTo>
                    <a:lnTo>
                      <a:pt x="2916" y="900"/>
                    </a:lnTo>
                    <a:lnTo>
                      <a:pt x="2958" y="900"/>
                    </a:lnTo>
                    <a:lnTo>
                      <a:pt x="3000" y="1114"/>
                    </a:lnTo>
                    <a:lnTo>
                      <a:pt x="3041" y="1071"/>
                    </a:lnTo>
                    <a:lnTo>
                      <a:pt x="3083" y="1142"/>
                    </a:lnTo>
                    <a:lnTo>
                      <a:pt x="3125" y="1057"/>
                    </a:lnTo>
                    <a:lnTo>
                      <a:pt x="3166" y="1385"/>
                    </a:lnTo>
                    <a:lnTo>
                      <a:pt x="3208" y="1242"/>
                    </a:lnTo>
                    <a:lnTo>
                      <a:pt x="3250" y="1414"/>
                    </a:lnTo>
                    <a:lnTo>
                      <a:pt x="3291" y="1471"/>
                    </a:lnTo>
                    <a:lnTo>
                      <a:pt x="3333" y="1428"/>
                    </a:lnTo>
                    <a:lnTo>
                      <a:pt x="3375" y="1742"/>
                    </a:lnTo>
                    <a:lnTo>
                      <a:pt x="3416" y="2185"/>
                    </a:lnTo>
                    <a:lnTo>
                      <a:pt x="3458" y="2042"/>
                    </a:lnTo>
                    <a:lnTo>
                      <a:pt x="3500" y="2085"/>
                    </a:lnTo>
                    <a:lnTo>
                      <a:pt x="3541" y="2028"/>
                    </a:lnTo>
                    <a:lnTo>
                      <a:pt x="3583" y="2000"/>
                    </a:lnTo>
                    <a:lnTo>
                      <a:pt x="3625" y="2128"/>
                    </a:lnTo>
                    <a:lnTo>
                      <a:pt x="3666" y="1928"/>
                    </a:lnTo>
                    <a:lnTo>
                      <a:pt x="3708" y="1571"/>
                    </a:lnTo>
                    <a:lnTo>
                      <a:pt x="3750" y="1485"/>
                    </a:lnTo>
                    <a:lnTo>
                      <a:pt x="3791" y="1357"/>
                    </a:lnTo>
                    <a:lnTo>
                      <a:pt x="3833" y="1314"/>
                    </a:lnTo>
                    <a:lnTo>
                      <a:pt x="3875" y="1600"/>
                    </a:lnTo>
                    <a:lnTo>
                      <a:pt x="3916" y="1885"/>
                    </a:lnTo>
                    <a:lnTo>
                      <a:pt x="3958" y="2042"/>
                    </a:lnTo>
                    <a:lnTo>
                      <a:pt x="4000" y="2242"/>
                    </a:lnTo>
                    <a:lnTo>
                      <a:pt x="4041" y="2300"/>
                    </a:lnTo>
                    <a:lnTo>
                      <a:pt x="4083" y="2657"/>
                    </a:lnTo>
                    <a:lnTo>
                      <a:pt x="4125" y="2585"/>
                    </a:lnTo>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6963" name="Oval 255"/>
              <p:cNvSpPr>
                <a:spLocks noChangeAspect="1" noChangeArrowheads="1"/>
              </p:cNvSpPr>
              <p:nvPr/>
            </p:nvSpPr>
            <p:spPr bwMode="auto">
              <a:xfrm>
                <a:off x="2698" y="3366"/>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64" name="Oval 256"/>
              <p:cNvSpPr>
                <a:spLocks noChangeAspect="1" noChangeArrowheads="1"/>
              </p:cNvSpPr>
              <p:nvPr/>
            </p:nvSpPr>
            <p:spPr bwMode="auto">
              <a:xfrm>
                <a:off x="2710" y="3340"/>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65" name="Oval 257"/>
              <p:cNvSpPr>
                <a:spLocks noChangeAspect="1" noChangeArrowheads="1"/>
              </p:cNvSpPr>
              <p:nvPr/>
            </p:nvSpPr>
            <p:spPr bwMode="auto">
              <a:xfrm>
                <a:off x="2723" y="3443"/>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66" name="Oval 258"/>
              <p:cNvSpPr>
                <a:spLocks noChangeAspect="1" noChangeArrowheads="1"/>
              </p:cNvSpPr>
              <p:nvPr/>
            </p:nvSpPr>
            <p:spPr bwMode="auto">
              <a:xfrm>
                <a:off x="2735" y="345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67" name="Oval 259"/>
              <p:cNvSpPr>
                <a:spLocks noChangeAspect="1" noChangeArrowheads="1"/>
              </p:cNvSpPr>
              <p:nvPr/>
            </p:nvSpPr>
            <p:spPr bwMode="auto">
              <a:xfrm>
                <a:off x="2747" y="3527"/>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68" name="Oval 260"/>
              <p:cNvSpPr>
                <a:spLocks noChangeAspect="1" noChangeArrowheads="1"/>
              </p:cNvSpPr>
              <p:nvPr/>
            </p:nvSpPr>
            <p:spPr bwMode="auto">
              <a:xfrm>
                <a:off x="2760" y="3496"/>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69" name="Oval 261"/>
              <p:cNvSpPr>
                <a:spLocks noChangeAspect="1" noChangeArrowheads="1"/>
              </p:cNvSpPr>
              <p:nvPr/>
            </p:nvSpPr>
            <p:spPr bwMode="auto">
              <a:xfrm>
                <a:off x="2772" y="3522"/>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0" name="Oval 262"/>
              <p:cNvSpPr>
                <a:spLocks noChangeAspect="1" noChangeArrowheads="1"/>
              </p:cNvSpPr>
              <p:nvPr/>
            </p:nvSpPr>
            <p:spPr bwMode="auto">
              <a:xfrm>
                <a:off x="2784" y="3605"/>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1" name="Oval 263"/>
              <p:cNvSpPr>
                <a:spLocks noChangeAspect="1" noChangeArrowheads="1"/>
              </p:cNvSpPr>
              <p:nvPr/>
            </p:nvSpPr>
            <p:spPr bwMode="auto">
              <a:xfrm>
                <a:off x="2797" y="3699"/>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2" name="Oval 264"/>
              <p:cNvSpPr>
                <a:spLocks noChangeAspect="1" noChangeArrowheads="1"/>
              </p:cNvSpPr>
              <p:nvPr/>
            </p:nvSpPr>
            <p:spPr bwMode="auto">
              <a:xfrm>
                <a:off x="2809" y="362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3" name="Oval 265"/>
              <p:cNvSpPr>
                <a:spLocks noChangeAspect="1" noChangeArrowheads="1"/>
              </p:cNvSpPr>
              <p:nvPr/>
            </p:nvSpPr>
            <p:spPr bwMode="auto">
              <a:xfrm>
                <a:off x="2821" y="361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4" name="Oval 266"/>
              <p:cNvSpPr>
                <a:spLocks noChangeAspect="1" noChangeArrowheads="1"/>
              </p:cNvSpPr>
              <p:nvPr/>
            </p:nvSpPr>
            <p:spPr bwMode="auto">
              <a:xfrm>
                <a:off x="2834" y="3663"/>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5" name="Oval 267"/>
              <p:cNvSpPr>
                <a:spLocks noChangeAspect="1" noChangeArrowheads="1"/>
              </p:cNvSpPr>
              <p:nvPr/>
            </p:nvSpPr>
            <p:spPr bwMode="auto">
              <a:xfrm>
                <a:off x="2846" y="3772"/>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6" name="Oval 268"/>
              <p:cNvSpPr>
                <a:spLocks noChangeAspect="1" noChangeArrowheads="1"/>
              </p:cNvSpPr>
              <p:nvPr/>
            </p:nvSpPr>
            <p:spPr bwMode="auto">
              <a:xfrm>
                <a:off x="2858" y="370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7" name="Oval 269"/>
              <p:cNvSpPr>
                <a:spLocks noChangeAspect="1" noChangeArrowheads="1"/>
              </p:cNvSpPr>
              <p:nvPr/>
            </p:nvSpPr>
            <p:spPr bwMode="auto">
              <a:xfrm>
                <a:off x="2871" y="3605"/>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8" name="Oval 270"/>
              <p:cNvSpPr>
                <a:spLocks noChangeAspect="1" noChangeArrowheads="1"/>
              </p:cNvSpPr>
              <p:nvPr/>
            </p:nvSpPr>
            <p:spPr bwMode="auto">
              <a:xfrm>
                <a:off x="2883" y="3532"/>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79" name="Oval 271"/>
              <p:cNvSpPr>
                <a:spLocks noChangeAspect="1" noChangeArrowheads="1"/>
              </p:cNvSpPr>
              <p:nvPr/>
            </p:nvSpPr>
            <p:spPr bwMode="auto">
              <a:xfrm>
                <a:off x="2895" y="350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0" name="Oval 272"/>
              <p:cNvSpPr>
                <a:spLocks noChangeAspect="1" noChangeArrowheads="1"/>
              </p:cNvSpPr>
              <p:nvPr/>
            </p:nvSpPr>
            <p:spPr bwMode="auto">
              <a:xfrm>
                <a:off x="2908" y="3501"/>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1" name="Oval 273"/>
              <p:cNvSpPr>
                <a:spLocks noChangeAspect="1" noChangeArrowheads="1"/>
              </p:cNvSpPr>
              <p:nvPr/>
            </p:nvSpPr>
            <p:spPr bwMode="auto">
              <a:xfrm>
                <a:off x="2920" y="3371"/>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2" name="Oval 274"/>
              <p:cNvSpPr>
                <a:spLocks noChangeAspect="1" noChangeArrowheads="1"/>
              </p:cNvSpPr>
              <p:nvPr/>
            </p:nvSpPr>
            <p:spPr bwMode="auto">
              <a:xfrm>
                <a:off x="2932" y="331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3" name="Oval 275"/>
              <p:cNvSpPr>
                <a:spLocks noChangeAspect="1" noChangeArrowheads="1"/>
              </p:cNvSpPr>
              <p:nvPr/>
            </p:nvSpPr>
            <p:spPr bwMode="auto">
              <a:xfrm>
                <a:off x="2945" y="3340"/>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4" name="Oval 276"/>
              <p:cNvSpPr>
                <a:spLocks noChangeAspect="1" noChangeArrowheads="1"/>
              </p:cNvSpPr>
              <p:nvPr/>
            </p:nvSpPr>
            <p:spPr bwMode="auto">
              <a:xfrm>
                <a:off x="2957" y="338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5" name="Oval 277"/>
              <p:cNvSpPr>
                <a:spLocks noChangeAspect="1" noChangeArrowheads="1"/>
              </p:cNvSpPr>
              <p:nvPr/>
            </p:nvSpPr>
            <p:spPr bwMode="auto">
              <a:xfrm>
                <a:off x="2969" y="3443"/>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6" name="Oval 278"/>
              <p:cNvSpPr>
                <a:spLocks noChangeAspect="1" noChangeArrowheads="1"/>
              </p:cNvSpPr>
              <p:nvPr/>
            </p:nvSpPr>
            <p:spPr bwMode="auto">
              <a:xfrm>
                <a:off x="2982" y="3459"/>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7" name="Oval 279"/>
              <p:cNvSpPr>
                <a:spLocks noChangeAspect="1" noChangeArrowheads="1"/>
              </p:cNvSpPr>
              <p:nvPr/>
            </p:nvSpPr>
            <p:spPr bwMode="auto">
              <a:xfrm>
                <a:off x="2994" y="355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8" name="Oval 280"/>
              <p:cNvSpPr>
                <a:spLocks noChangeAspect="1" noChangeArrowheads="1"/>
              </p:cNvSpPr>
              <p:nvPr/>
            </p:nvSpPr>
            <p:spPr bwMode="auto">
              <a:xfrm>
                <a:off x="3006" y="355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89" name="Oval 281"/>
              <p:cNvSpPr>
                <a:spLocks noChangeAspect="1" noChangeArrowheads="1"/>
              </p:cNvSpPr>
              <p:nvPr/>
            </p:nvSpPr>
            <p:spPr bwMode="auto">
              <a:xfrm>
                <a:off x="3019" y="335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0" name="Oval 282"/>
              <p:cNvSpPr>
                <a:spLocks noChangeAspect="1" noChangeArrowheads="1"/>
              </p:cNvSpPr>
              <p:nvPr/>
            </p:nvSpPr>
            <p:spPr bwMode="auto">
              <a:xfrm>
                <a:off x="3031" y="332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1" name="Oval 283"/>
              <p:cNvSpPr>
                <a:spLocks noChangeAspect="1" noChangeArrowheads="1"/>
              </p:cNvSpPr>
              <p:nvPr/>
            </p:nvSpPr>
            <p:spPr bwMode="auto">
              <a:xfrm>
                <a:off x="3043" y="331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2" name="Oval 284"/>
              <p:cNvSpPr>
                <a:spLocks noChangeAspect="1" noChangeArrowheads="1"/>
              </p:cNvSpPr>
              <p:nvPr/>
            </p:nvSpPr>
            <p:spPr bwMode="auto">
              <a:xfrm>
                <a:off x="3056" y="3288"/>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3" name="Oval 285"/>
              <p:cNvSpPr>
                <a:spLocks noChangeAspect="1" noChangeArrowheads="1"/>
              </p:cNvSpPr>
              <p:nvPr/>
            </p:nvSpPr>
            <p:spPr bwMode="auto">
              <a:xfrm>
                <a:off x="3068" y="331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4" name="Oval 286"/>
              <p:cNvSpPr>
                <a:spLocks noChangeAspect="1" noChangeArrowheads="1"/>
              </p:cNvSpPr>
              <p:nvPr/>
            </p:nvSpPr>
            <p:spPr bwMode="auto">
              <a:xfrm>
                <a:off x="3080" y="330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5" name="Oval 287"/>
              <p:cNvSpPr>
                <a:spLocks noChangeAspect="1" noChangeArrowheads="1"/>
              </p:cNvSpPr>
              <p:nvPr/>
            </p:nvSpPr>
            <p:spPr bwMode="auto">
              <a:xfrm>
                <a:off x="3092" y="3350"/>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6" name="Oval 288"/>
              <p:cNvSpPr>
                <a:spLocks noChangeAspect="1" noChangeArrowheads="1"/>
              </p:cNvSpPr>
              <p:nvPr/>
            </p:nvSpPr>
            <p:spPr bwMode="auto">
              <a:xfrm>
                <a:off x="3105" y="3438"/>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7" name="Oval 289"/>
              <p:cNvSpPr>
                <a:spLocks noChangeAspect="1" noChangeArrowheads="1"/>
              </p:cNvSpPr>
              <p:nvPr/>
            </p:nvSpPr>
            <p:spPr bwMode="auto">
              <a:xfrm>
                <a:off x="3116" y="3429"/>
                <a:ext cx="23"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8" name="Oval 290"/>
              <p:cNvSpPr>
                <a:spLocks noChangeAspect="1" noChangeArrowheads="1"/>
              </p:cNvSpPr>
              <p:nvPr/>
            </p:nvSpPr>
            <p:spPr bwMode="auto">
              <a:xfrm>
                <a:off x="3129" y="3382"/>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6999" name="Oval 291"/>
              <p:cNvSpPr>
                <a:spLocks noChangeAspect="1" noChangeArrowheads="1"/>
              </p:cNvSpPr>
              <p:nvPr/>
            </p:nvSpPr>
            <p:spPr bwMode="auto">
              <a:xfrm>
                <a:off x="3142" y="331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0" name="Oval 292"/>
              <p:cNvSpPr>
                <a:spLocks noChangeAspect="1" noChangeArrowheads="1"/>
              </p:cNvSpPr>
              <p:nvPr/>
            </p:nvSpPr>
            <p:spPr bwMode="auto">
              <a:xfrm>
                <a:off x="3153" y="3278"/>
                <a:ext cx="23"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1" name="Oval 293"/>
              <p:cNvSpPr>
                <a:spLocks noChangeAspect="1" noChangeArrowheads="1"/>
              </p:cNvSpPr>
              <p:nvPr/>
            </p:nvSpPr>
            <p:spPr bwMode="auto">
              <a:xfrm>
                <a:off x="3166" y="3252"/>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2" name="Oval 294"/>
              <p:cNvSpPr>
                <a:spLocks noChangeAspect="1" noChangeArrowheads="1"/>
              </p:cNvSpPr>
              <p:nvPr/>
            </p:nvSpPr>
            <p:spPr bwMode="auto">
              <a:xfrm>
                <a:off x="3179" y="3210"/>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3" name="Oval 295"/>
              <p:cNvSpPr>
                <a:spLocks noChangeAspect="1" noChangeArrowheads="1"/>
              </p:cNvSpPr>
              <p:nvPr/>
            </p:nvSpPr>
            <p:spPr bwMode="auto">
              <a:xfrm>
                <a:off x="3190" y="3303"/>
                <a:ext cx="23"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4" name="Oval 296"/>
              <p:cNvSpPr>
                <a:spLocks noChangeAspect="1" noChangeArrowheads="1"/>
              </p:cNvSpPr>
              <p:nvPr/>
            </p:nvSpPr>
            <p:spPr bwMode="auto">
              <a:xfrm>
                <a:off x="3203" y="330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5" name="Oval 297"/>
              <p:cNvSpPr>
                <a:spLocks noChangeAspect="1" noChangeArrowheads="1"/>
              </p:cNvSpPr>
              <p:nvPr/>
            </p:nvSpPr>
            <p:spPr bwMode="auto">
              <a:xfrm>
                <a:off x="3215" y="3345"/>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6" name="Oval 298"/>
              <p:cNvSpPr>
                <a:spLocks noChangeAspect="1" noChangeArrowheads="1"/>
              </p:cNvSpPr>
              <p:nvPr/>
            </p:nvSpPr>
            <p:spPr bwMode="auto">
              <a:xfrm>
                <a:off x="3227" y="3398"/>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7" name="Oval 299"/>
              <p:cNvSpPr>
                <a:spLocks noChangeAspect="1" noChangeArrowheads="1"/>
              </p:cNvSpPr>
              <p:nvPr/>
            </p:nvSpPr>
            <p:spPr bwMode="auto">
              <a:xfrm>
                <a:off x="3240" y="3443"/>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8" name="Oval 300"/>
              <p:cNvSpPr>
                <a:spLocks noChangeAspect="1" noChangeArrowheads="1"/>
              </p:cNvSpPr>
              <p:nvPr/>
            </p:nvSpPr>
            <p:spPr bwMode="auto">
              <a:xfrm>
                <a:off x="3252" y="3548"/>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09" name="Oval 301"/>
              <p:cNvSpPr>
                <a:spLocks noChangeAspect="1" noChangeArrowheads="1"/>
              </p:cNvSpPr>
              <p:nvPr/>
            </p:nvSpPr>
            <p:spPr bwMode="auto">
              <a:xfrm>
                <a:off x="3264" y="365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0" name="Oval 302"/>
              <p:cNvSpPr>
                <a:spLocks noChangeAspect="1" noChangeArrowheads="1"/>
              </p:cNvSpPr>
              <p:nvPr/>
            </p:nvSpPr>
            <p:spPr bwMode="auto">
              <a:xfrm>
                <a:off x="3277" y="3563"/>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1" name="Oval 303"/>
              <p:cNvSpPr>
                <a:spLocks noChangeAspect="1" noChangeArrowheads="1"/>
              </p:cNvSpPr>
              <p:nvPr/>
            </p:nvSpPr>
            <p:spPr bwMode="auto">
              <a:xfrm>
                <a:off x="3289" y="3522"/>
                <a:ext cx="23"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2" name="Oval 304"/>
              <p:cNvSpPr>
                <a:spLocks noChangeAspect="1" noChangeArrowheads="1"/>
              </p:cNvSpPr>
              <p:nvPr/>
            </p:nvSpPr>
            <p:spPr bwMode="auto">
              <a:xfrm>
                <a:off x="3302" y="3511"/>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3" name="Oval 305"/>
              <p:cNvSpPr>
                <a:spLocks noChangeAspect="1" noChangeArrowheads="1"/>
              </p:cNvSpPr>
              <p:nvPr/>
            </p:nvSpPr>
            <p:spPr bwMode="auto">
              <a:xfrm>
                <a:off x="3314" y="3538"/>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4" name="Oval 306"/>
              <p:cNvSpPr>
                <a:spLocks noChangeAspect="1" noChangeArrowheads="1"/>
              </p:cNvSpPr>
              <p:nvPr/>
            </p:nvSpPr>
            <p:spPr bwMode="auto">
              <a:xfrm>
                <a:off x="3326" y="355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5" name="Oval 307"/>
              <p:cNvSpPr>
                <a:spLocks noChangeAspect="1" noChangeArrowheads="1"/>
              </p:cNvSpPr>
              <p:nvPr/>
            </p:nvSpPr>
            <p:spPr bwMode="auto">
              <a:xfrm>
                <a:off x="3339" y="3449"/>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6" name="Oval 308"/>
              <p:cNvSpPr>
                <a:spLocks noChangeAspect="1" noChangeArrowheads="1"/>
              </p:cNvSpPr>
              <p:nvPr/>
            </p:nvSpPr>
            <p:spPr bwMode="auto">
              <a:xfrm>
                <a:off x="3351" y="336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7" name="Oval 309"/>
              <p:cNvSpPr>
                <a:spLocks noChangeAspect="1" noChangeArrowheads="1"/>
              </p:cNvSpPr>
              <p:nvPr/>
            </p:nvSpPr>
            <p:spPr bwMode="auto">
              <a:xfrm>
                <a:off x="3364" y="3443"/>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8" name="Oval 310"/>
              <p:cNvSpPr>
                <a:spLocks noChangeAspect="1" noChangeArrowheads="1"/>
              </p:cNvSpPr>
              <p:nvPr/>
            </p:nvSpPr>
            <p:spPr bwMode="auto">
              <a:xfrm>
                <a:off x="3376" y="3486"/>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19" name="Oval 311"/>
              <p:cNvSpPr>
                <a:spLocks noChangeAspect="1" noChangeArrowheads="1"/>
              </p:cNvSpPr>
              <p:nvPr/>
            </p:nvSpPr>
            <p:spPr bwMode="auto">
              <a:xfrm>
                <a:off x="3388" y="3423"/>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0" name="Oval 312"/>
              <p:cNvSpPr>
                <a:spLocks noChangeAspect="1" noChangeArrowheads="1"/>
              </p:cNvSpPr>
              <p:nvPr/>
            </p:nvSpPr>
            <p:spPr bwMode="auto">
              <a:xfrm>
                <a:off x="3401" y="3413"/>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1" name="Oval 313"/>
              <p:cNvSpPr>
                <a:spLocks noChangeAspect="1" noChangeArrowheads="1"/>
              </p:cNvSpPr>
              <p:nvPr/>
            </p:nvSpPr>
            <p:spPr bwMode="auto">
              <a:xfrm>
                <a:off x="3412" y="3345"/>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2" name="Oval 314"/>
              <p:cNvSpPr>
                <a:spLocks noChangeAspect="1" noChangeArrowheads="1"/>
              </p:cNvSpPr>
              <p:nvPr/>
            </p:nvSpPr>
            <p:spPr bwMode="auto">
              <a:xfrm>
                <a:off x="3425" y="332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3" name="Oval 315"/>
              <p:cNvSpPr>
                <a:spLocks noChangeAspect="1" noChangeArrowheads="1"/>
              </p:cNvSpPr>
              <p:nvPr/>
            </p:nvSpPr>
            <p:spPr bwMode="auto">
              <a:xfrm>
                <a:off x="3438" y="3393"/>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4" name="Oval 316"/>
              <p:cNvSpPr>
                <a:spLocks noChangeAspect="1" noChangeArrowheads="1"/>
              </p:cNvSpPr>
              <p:nvPr/>
            </p:nvSpPr>
            <p:spPr bwMode="auto">
              <a:xfrm>
                <a:off x="3449" y="3413"/>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5" name="Oval 317"/>
              <p:cNvSpPr>
                <a:spLocks noChangeAspect="1" noChangeArrowheads="1"/>
              </p:cNvSpPr>
              <p:nvPr/>
            </p:nvSpPr>
            <p:spPr bwMode="auto">
              <a:xfrm>
                <a:off x="3462" y="3459"/>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6" name="Oval 318"/>
              <p:cNvSpPr>
                <a:spLocks noChangeAspect="1" noChangeArrowheads="1"/>
              </p:cNvSpPr>
              <p:nvPr/>
            </p:nvSpPr>
            <p:spPr bwMode="auto">
              <a:xfrm>
                <a:off x="3475" y="3527"/>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7" name="Oval 319"/>
              <p:cNvSpPr>
                <a:spLocks noChangeAspect="1" noChangeArrowheads="1"/>
              </p:cNvSpPr>
              <p:nvPr/>
            </p:nvSpPr>
            <p:spPr bwMode="auto">
              <a:xfrm>
                <a:off x="3486" y="3511"/>
                <a:ext cx="23"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8" name="Oval 320"/>
              <p:cNvSpPr>
                <a:spLocks noChangeAspect="1" noChangeArrowheads="1"/>
              </p:cNvSpPr>
              <p:nvPr/>
            </p:nvSpPr>
            <p:spPr bwMode="auto">
              <a:xfrm>
                <a:off x="3499" y="357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29" name="Oval 321"/>
              <p:cNvSpPr>
                <a:spLocks noChangeAspect="1" noChangeArrowheads="1"/>
              </p:cNvSpPr>
              <p:nvPr/>
            </p:nvSpPr>
            <p:spPr bwMode="auto">
              <a:xfrm>
                <a:off x="3511" y="3574"/>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0" name="Oval 322"/>
              <p:cNvSpPr>
                <a:spLocks noChangeAspect="1" noChangeArrowheads="1"/>
              </p:cNvSpPr>
              <p:nvPr/>
            </p:nvSpPr>
            <p:spPr bwMode="auto">
              <a:xfrm>
                <a:off x="3523" y="3595"/>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1" name="Oval 323"/>
              <p:cNvSpPr>
                <a:spLocks noChangeAspect="1" noChangeArrowheads="1"/>
              </p:cNvSpPr>
              <p:nvPr/>
            </p:nvSpPr>
            <p:spPr bwMode="auto">
              <a:xfrm>
                <a:off x="3536" y="3501"/>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2" name="Oval 324"/>
              <p:cNvSpPr>
                <a:spLocks noChangeAspect="1" noChangeArrowheads="1"/>
              </p:cNvSpPr>
              <p:nvPr/>
            </p:nvSpPr>
            <p:spPr bwMode="auto">
              <a:xfrm>
                <a:off x="3548" y="3475"/>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3" name="Oval 325"/>
              <p:cNvSpPr>
                <a:spLocks noChangeAspect="1" noChangeArrowheads="1"/>
              </p:cNvSpPr>
              <p:nvPr/>
            </p:nvSpPr>
            <p:spPr bwMode="auto">
              <a:xfrm>
                <a:off x="3560" y="3443"/>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4" name="Oval 326"/>
              <p:cNvSpPr>
                <a:spLocks noChangeAspect="1" noChangeArrowheads="1"/>
              </p:cNvSpPr>
              <p:nvPr/>
            </p:nvSpPr>
            <p:spPr bwMode="auto">
              <a:xfrm>
                <a:off x="3573" y="3443"/>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5" name="Oval 327"/>
              <p:cNvSpPr>
                <a:spLocks noChangeAspect="1" noChangeArrowheads="1"/>
              </p:cNvSpPr>
              <p:nvPr/>
            </p:nvSpPr>
            <p:spPr bwMode="auto">
              <a:xfrm>
                <a:off x="3585" y="3366"/>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6" name="Oval 328"/>
              <p:cNvSpPr>
                <a:spLocks noChangeAspect="1" noChangeArrowheads="1"/>
              </p:cNvSpPr>
              <p:nvPr/>
            </p:nvSpPr>
            <p:spPr bwMode="auto">
              <a:xfrm>
                <a:off x="3597" y="3382"/>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7" name="Oval 329"/>
              <p:cNvSpPr>
                <a:spLocks noChangeAspect="1" noChangeArrowheads="1"/>
              </p:cNvSpPr>
              <p:nvPr/>
            </p:nvSpPr>
            <p:spPr bwMode="auto">
              <a:xfrm>
                <a:off x="3610" y="335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8" name="Oval 330"/>
              <p:cNvSpPr>
                <a:spLocks noChangeAspect="1" noChangeArrowheads="1"/>
              </p:cNvSpPr>
              <p:nvPr/>
            </p:nvSpPr>
            <p:spPr bwMode="auto">
              <a:xfrm>
                <a:off x="3622" y="338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39" name="Oval 331"/>
              <p:cNvSpPr>
                <a:spLocks noChangeAspect="1" noChangeArrowheads="1"/>
              </p:cNvSpPr>
              <p:nvPr/>
            </p:nvSpPr>
            <p:spPr bwMode="auto">
              <a:xfrm>
                <a:off x="3634" y="3267"/>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0" name="Oval 332"/>
              <p:cNvSpPr>
                <a:spLocks noChangeAspect="1" noChangeArrowheads="1"/>
              </p:cNvSpPr>
              <p:nvPr/>
            </p:nvSpPr>
            <p:spPr bwMode="auto">
              <a:xfrm>
                <a:off x="3647" y="331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1" name="Oval 333"/>
              <p:cNvSpPr>
                <a:spLocks noChangeAspect="1" noChangeArrowheads="1"/>
              </p:cNvSpPr>
              <p:nvPr/>
            </p:nvSpPr>
            <p:spPr bwMode="auto">
              <a:xfrm>
                <a:off x="3659" y="3257"/>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2" name="Oval 334"/>
              <p:cNvSpPr>
                <a:spLocks noChangeAspect="1" noChangeArrowheads="1"/>
              </p:cNvSpPr>
              <p:nvPr/>
            </p:nvSpPr>
            <p:spPr bwMode="auto">
              <a:xfrm>
                <a:off x="3671" y="3236"/>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3" name="Oval 335"/>
              <p:cNvSpPr>
                <a:spLocks noChangeAspect="1" noChangeArrowheads="1"/>
              </p:cNvSpPr>
              <p:nvPr/>
            </p:nvSpPr>
            <p:spPr bwMode="auto">
              <a:xfrm>
                <a:off x="3683" y="3252"/>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4" name="Oval 336"/>
              <p:cNvSpPr>
                <a:spLocks noChangeAspect="1" noChangeArrowheads="1"/>
              </p:cNvSpPr>
              <p:nvPr/>
            </p:nvSpPr>
            <p:spPr bwMode="auto">
              <a:xfrm>
                <a:off x="3696" y="3137"/>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5" name="Oval 337"/>
              <p:cNvSpPr>
                <a:spLocks noChangeAspect="1" noChangeArrowheads="1"/>
              </p:cNvSpPr>
              <p:nvPr/>
            </p:nvSpPr>
            <p:spPr bwMode="auto">
              <a:xfrm>
                <a:off x="3707" y="2976"/>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6" name="Oval 338"/>
              <p:cNvSpPr>
                <a:spLocks noChangeAspect="1" noChangeArrowheads="1"/>
              </p:cNvSpPr>
              <p:nvPr/>
            </p:nvSpPr>
            <p:spPr bwMode="auto">
              <a:xfrm>
                <a:off x="3720" y="3029"/>
                <a:ext cx="23" cy="25"/>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7" name="Oval 339"/>
              <p:cNvSpPr>
                <a:spLocks noChangeAspect="1" noChangeArrowheads="1"/>
              </p:cNvSpPr>
              <p:nvPr/>
            </p:nvSpPr>
            <p:spPr bwMode="auto">
              <a:xfrm>
                <a:off x="3733" y="3013"/>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8" name="Oval 340"/>
              <p:cNvSpPr>
                <a:spLocks noChangeAspect="1" noChangeArrowheads="1"/>
              </p:cNvSpPr>
              <p:nvPr/>
            </p:nvSpPr>
            <p:spPr bwMode="auto">
              <a:xfrm>
                <a:off x="3745" y="3034"/>
                <a:ext cx="22"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49" name="Oval 341"/>
              <p:cNvSpPr>
                <a:spLocks noChangeAspect="1" noChangeArrowheads="1"/>
              </p:cNvSpPr>
              <p:nvPr/>
            </p:nvSpPr>
            <p:spPr bwMode="auto">
              <a:xfrm>
                <a:off x="3757" y="3043"/>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0" name="Oval 342"/>
              <p:cNvSpPr>
                <a:spLocks noChangeAspect="1" noChangeArrowheads="1"/>
              </p:cNvSpPr>
              <p:nvPr/>
            </p:nvSpPr>
            <p:spPr bwMode="auto">
              <a:xfrm>
                <a:off x="3769" y="2997"/>
                <a:ext cx="23"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1" name="Oval 343"/>
              <p:cNvSpPr>
                <a:spLocks noChangeAspect="1" noChangeArrowheads="1"/>
              </p:cNvSpPr>
              <p:nvPr/>
            </p:nvSpPr>
            <p:spPr bwMode="auto">
              <a:xfrm>
                <a:off x="3782" y="3069"/>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2" name="Oval 344"/>
              <p:cNvSpPr>
                <a:spLocks noChangeAspect="1" noChangeArrowheads="1"/>
              </p:cNvSpPr>
              <p:nvPr/>
            </p:nvSpPr>
            <p:spPr bwMode="auto">
              <a:xfrm>
                <a:off x="3794" y="3199"/>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3" name="Oval 345"/>
              <p:cNvSpPr>
                <a:spLocks noChangeAspect="1" noChangeArrowheads="1"/>
              </p:cNvSpPr>
              <p:nvPr/>
            </p:nvSpPr>
            <p:spPr bwMode="auto">
              <a:xfrm>
                <a:off x="3807" y="3230"/>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4" name="Oval 346"/>
              <p:cNvSpPr>
                <a:spLocks noChangeAspect="1" noChangeArrowheads="1"/>
              </p:cNvSpPr>
              <p:nvPr/>
            </p:nvSpPr>
            <p:spPr bwMode="auto">
              <a:xfrm>
                <a:off x="3819" y="3278"/>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5" name="Oval 347"/>
              <p:cNvSpPr>
                <a:spLocks noChangeAspect="1" noChangeArrowheads="1"/>
              </p:cNvSpPr>
              <p:nvPr/>
            </p:nvSpPr>
            <p:spPr bwMode="auto">
              <a:xfrm>
                <a:off x="3832" y="3294"/>
                <a:ext cx="21" cy="26"/>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6" name="Oval 348"/>
              <p:cNvSpPr>
                <a:spLocks noChangeAspect="1" noChangeArrowheads="1"/>
              </p:cNvSpPr>
              <p:nvPr/>
            </p:nvSpPr>
            <p:spPr bwMode="auto">
              <a:xfrm>
                <a:off x="3844" y="3188"/>
                <a:ext cx="22"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7" name="Oval 349"/>
              <p:cNvSpPr>
                <a:spLocks noChangeAspect="1" noChangeArrowheads="1"/>
              </p:cNvSpPr>
              <p:nvPr/>
            </p:nvSpPr>
            <p:spPr bwMode="auto">
              <a:xfrm>
                <a:off x="3856" y="3085"/>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8" name="Oval 350"/>
              <p:cNvSpPr>
                <a:spLocks noChangeAspect="1" noChangeArrowheads="1"/>
              </p:cNvSpPr>
              <p:nvPr/>
            </p:nvSpPr>
            <p:spPr bwMode="auto">
              <a:xfrm>
                <a:off x="3869" y="3029"/>
                <a:ext cx="21" cy="25"/>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59" name="Oval 351"/>
              <p:cNvSpPr>
                <a:spLocks noChangeAspect="1" noChangeArrowheads="1"/>
              </p:cNvSpPr>
              <p:nvPr/>
            </p:nvSpPr>
            <p:spPr bwMode="auto">
              <a:xfrm>
                <a:off x="3881" y="2955"/>
                <a:ext cx="22"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60" name="Oval 352"/>
              <p:cNvSpPr>
                <a:spLocks noChangeAspect="1" noChangeArrowheads="1"/>
              </p:cNvSpPr>
              <p:nvPr/>
            </p:nvSpPr>
            <p:spPr bwMode="auto">
              <a:xfrm>
                <a:off x="3893" y="2934"/>
                <a:ext cx="21" cy="27"/>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61" name="Oval 353"/>
              <p:cNvSpPr>
                <a:spLocks noChangeAspect="1" noChangeArrowheads="1"/>
              </p:cNvSpPr>
              <p:nvPr/>
            </p:nvSpPr>
            <p:spPr bwMode="auto">
              <a:xfrm>
                <a:off x="3906" y="2803"/>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62" name="Oval 354"/>
              <p:cNvSpPr>
                <a:spLocks noChangeAspect="1" noChangeArrowheads="1"/>
              </p:cNvSpPr>
              <p:nvPr/>
            </p:nvSpPr>
            <p:spPr bwMode="auto">
              <a:xfrm>
                <a:off x="3918" y="2830"/>
                <a:ext cx="21" cy="28"/>
              </a:xfrm>
              <a:prstGeom prst="ellipse">
                <a:avLst/>
              </a:prstGeom>
              <a:solidFill>
                <a:srgbClr val="00FF00"/>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grpSp>
            <p:nvGrpSpPr>
              <p:cNvPr id="167063" name="Group 355"/>
              <p:cNvGrpSpPr>
                <a:grpSpLocks noChangeAspect="1"/>
              </p:cNvGrpSpPr>
              <p:nvPr/>
            </p:nvGrpSpPr>
            <p:grpSpPr bwMode="auto">
              <a:xfrm>
                <a:off x="4123" y="2605"/>
                <a:ext cx="15" cy="1293"/>
                <a:chOff x="3538" y="2461"/>
                <a:chExt cx="18" cy="1303"/>
              </a:xfrm>
            </p:grpSpPr>
            <p:sp>
              <p:nvSpPr>
                <p:cNvPr id="167120" name="Line 356"/>
                <p:cNvSpPr>
                  <a:spLocks noChangeAspect="1" noChangeShapeType="1"/>
                </p:cNvSpPr>
                <p:nvPr/>
              </p:nvSpPr>
              <p:spPr bwMode="auto">
                <a:xfrm flipV="1">
                  <a:off x="3538" y="3745"/>
                  <a:ext cx="0"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1" name="Line 357"/>
                <p:cNvSpPr>
                  <a:spLocks noChangeAspect="1" noChangeShapeType="1"/>
                </p:cNvSpPr>
                <p:nvPr/>
              </p:nvSpPr>
              <p:spPr bwMode="auto">
                <a:xfrm flipV="1">
                  <a:off x="3538" y="2461"/>
                  <a:ext cx="0" cy="12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2" name="Line 358"/>
                <p:cNvSpPr>
                  <a:spLocks noChangeAspect="1" noChangeShapeType="1"/>
                </p:cNvSpPr>
                <p:nvPr/>
              </p:nvSpPr>
              <p:spPr bwMode="auto">
                <a:xfrm flipH="1">
                  <a:off x="3538" y="3745"/>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3" name="Line 359"/>
                <p:cNvSpPr>
                  <a:spLocks noChangeAspect="1" noChangeShapeType="1"/>
                </p:cNvSpPr>
                <p:nvPr/>
              </p:nvSpPr>
              <p:spPr bwMode="auto">
                <a:xfrm flipH="1">
                  <a:off x="3538" y="3488"/>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4" name="Line 360"/>
                <p:cNvSpPr>
                  <a:spLocks noChangeAspect="1" noChangeShapeType="1"/>
                </p:cNvSpPr>
                <p:nvPr/>
              </p:nvSpPr>
              <p:spPr bwMode="auto">
                <a:xfrm flipH="1">
                  <a:off x="3538" y="3232"/>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5" name="Line 361"/>
                <p:cNvSpPr>
                  <a:spLocks noChangeAspect="1" noChangeShapeType="1"/>
                </p:cNvSpPr>
                <p:nvPr/>
              </p:nvSpPr>
              <p:spPr bwMode="auto">
                <a:xfrm flipH="1">
                  <a:off x="3538" y="2974"/>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6" name="Line 362"/>
                <p:cNvSpPr>
                  <a:spLocks noChangeAspect="1" noChangeShapeType="1"/>
                </p:cNvSpPr>
                <p:nvPr/>
              </p:nvSpPr>
              <p:spPr bwMode="auto">
                <a:xfrm flipH="1">
                  <a:off x="3538" y="2717"/>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127" name="Line 363"/>
                <p:cNvSpPr>
                  <a:spLocks noChangeAspect="1" noChangeShapeType="1"/>
                </p:cNvSpPr>
                <p:nvPr/>
              </p:nvSpPr>
              <p:spPr bwMode="auto">
                <a:xfrm flipH="1">
                  <a:off x="3538" y="2461"/>
                  <a:ext cx="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167064" name="Rectangle 364"/>
              <p:cNvSpPr>
                <a:spLocks noChangeAspect="1" noChangeArrowheads="1"/>
              </p:cNvSpPr>
              <p:nvPr/>
            </p:nvSpPr>
            <p:spPr bwMode="auto">
              <a:xfrm>
                <a:off x="4172" y="3851"/>
                <a:ext cx="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10</a:t>
                </a:r>
                <a:endParaRPr lang="en-US" altLang="en-US" sz="2400" b="1">
                  <a:solidFill>
                    <a:srgbClr val="000000"/>
                  </a:solidFill>
                  <a:latin typeface="Arial" charset="0"/>
                </a:endParaRPr>
              </a:p>
            </p:txBody>
          </p:sp>
          <p:sp>
            <p:nvSpPr>
              <p:cNvPr id="167065" name="Rectangle 365"/>
              <p:cNvSpPr>
                <a:spLocks noChangeAspect="1" noChangeArrowheads="1"/>
              </p:cNvSpPr>
              <p:nvPr/>
            </p:nvSpPr>
            <p:spPr bwMode="auto">
              <a:xfrm>
                <a:off x="4172" y="359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20</a:t>
                </a:r>
                <a:endParaRPr lang="en-US" altLang="en-US" sz="2400" b="1">
                  <a:solidFill>
                    <a:srgbClr val="000000"/>
                  </a:solidFill>
                  <a:latin typeface="Arial" charset="0"/>
                </a:endParaRPr>
              </a:p>
            </p:txBody>
          </p:sp>
          <p:sp>
            <p:nvSpPr>
              <p:cNvPr id="167066" name="Rectangle 366"/>
              <p:cNvSpPr>
                <a:spLocks noChangeAspect="1" noChangeArrowheads="1"/>
              </p:cNvSpPr>
              <p:nvPr/>
            </p:nvSpPr>
            <p:spPr bwMode="auto">
              <a:xfrm>
                <a:off x="4172" y="334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30</a:t>
                </a:r>
                <a:endParaRPr lang="en-US" altLang="en-US" sz="2400" b="1">
                  <a:solidFill>
                    <a:srgbClr val="000000"/>
                  </a:solidFill>
                  <a:latin typeface="Arial" charset="0"/>
                </a:endParaRPr>
              </a:p>
            </p:txBody>
          </p:sp>
          <p:sp>
            <p:nvSpPr>
              <p:cNvPr id="167067" name="Rectangle 367"/>
              <p:cNvSpPr>
                <a:spLocks noChangeAspect="1" noChangeArrowheads="1"/>
              </p:cNvSpPr>
              <p:nvPr/>
            </p:nvSpPr>
            <p:spPr bwMode="auto">
              <a:xfrm>
                <a:off x="4172" y="308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40</a:t>
                </a:r>
                <a:endParaRPr lang="en-US" altLang="en-US" sz="2400" b="1">
                  <a:solidFill>
                    <a:srgbClr val="000000"/>
                  </a:solidFill>
                  <a:latin typeface="Arial" charset="0"/>
                </a:endParaRPr>
              </a:p>
            </p:txBody>
          </p:sp>
          <p:sp>
            <p:nvSpPr>
              <p:cNvPr id="167068" name="Rectangle 368"/>
              <p:cNvSpPr>
                <a:spLocks noChangeAspect="1" noChangeArrowheads="1"/>
              </p:cNvSpPr>
              <p:nvPr/>
            </p:nvSpPr>
            <p:spPr bwMode="auto">
              <a:xfrm>
                <a:off x="4172" y="283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50</a:t>
                </a:r>
                <a:endParaRPr lang="en-US" altLang="en-US" sz="2400" b="1">
                  <a:solidFill>
                    <a:srgbClr val="000000"/>
                  </a:solidFill>
                  <a:latin typeface="Arial" charset="0"/>
                </a:endParaRPr>
              </a:p>
            </p:txBody>
          </p:sp>
          <p:sp>
            <p:nvSpPr>
              <p:cNvPr id="167069" name="Rectangle 369"/>
              <p:cNvSpPr>
                <a:spLocks noChangeAspect="1" noChangeArrowheads="1"/>
              </p:cNvSpPr>
              <p:nvPr/>
            </p:nvSpPr>
            <p:spPr bwMode="auto">
              <a:xfrm>
                <a:off x="4172" y="257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000" b="1">
                    <a:solidFill>
                      <a:srgbClr val="000000"/>
                    </a:solidFill>
                    <a:latin typeface="Arial" charset="0"/>
                  </a:rPr>
                  <a:t>60</a:t>
                </a:r>
                <a:endParaRPr lang="en-US" altLang="en-US" sz="2400" b="1">
                  <a:solidFill>
                    <a:srgbClr val="000000"/>
                  </a:solidFill>
                  <a:latin typeface="Arial" charset="0"/>
                </a:endParaRPr>
              </a:p>
            </p:txBody>
          </p:sp>
          <p:sp>
            <p:nvSpPr>
              <p:cNvPr id="167070" name="Freeform 370"/>
              <p:cNvSpPr>
                <a:spLocks noChangeAspect="1"/>
              </p:cNvSpPr>
              <p:nvPr/>
            </p:nvSpPr>
            <p:spPr bwMode="auto">
              <a:xfrm flipV="1">
                <a:off x="2697" y="2774"/>
                <a:ext cx="1194" cy="941"/>
              </a:xfrm>
              <a:custGeom>
                <a:avLst/>
                <a:gdLst>
                  <a:gd name="T0" fmla="*/ 0 w 4042"/>
                  <a:gd name="T1" fmla="*/ 0 h 2584"/>
                  <a:gd name="T2" fmla="*/ 0 w 4042"/>
                  <a:gd name="T3" fmla="*/ 0 h 2584"/>
                  <a:gd name="T4" fmla="*/ 0 w 4042"/>
                  <a:gd name="T5" fmla="*/ 0 h 2584"/>
                  <a:gd name="T6" fmla="*/ 0 w 4042"/>
                  <a:gd name="T7" fmla="*/ 0 h 2584"/>
                  <a:gd name="T8" fmla="*/ 0 w 4042"/>
                  <a:gd name="T9" fmla="*/ 0 h 2584"/>
                  <a:gd name="T10" fmla="*/ 0 w 4042"/>
                  <a:gd name="T11" fmla="*/ 0 h 2584"/>
                  <a:gd name="T12" fmla="*/ 0 w 4042"/>
                  <a:gd name="T13" fmla="*/ 0 h 2584"/>
                  <a:gd name="T14" fmla="*/ 0 w 4042"/>
                  <a:gd name="T15" fmla="*/ 0 h 2584"/>
                  <a:gd name="T16" fmla="*/ 0 w 4042"/>
                  <a:gd name="T17" fmla="*/ 0 h 2584"/>
                  <a:gd name="T18" fmla="*/ 0 w 4042"/>
                  <a:gd name="T19" fmla="*/ 0 h 2584"/>
                  <a:gd name="T20" fmla="*/ 0 w 4042"/>
                  <a:gd name="T21" fmla="*/ 0 h 2584"/>
                  <a:gd name="T22" fmla="*/ 0 w 4042"/>
                  <a:gd name="T23" fmla="*/ 0 h 2584"/>
                  <a:gd name="T24" fmla="*/ 0 w 4042"/>
                  <a:gd name="T25" fmla="*/ 0 h 2584"/>
                  <a:gd name="T26" fmla="*/ 0 w 4042"/>
                  <a:gd name="T27" fmla="*/ 0 h 2584"/>
                  <a:gd name="T28" fmla="*/ 0 w 4042"/>
                  <a:gd name="T29" fmla="*/ 0 h 2584"/>
                  <a:gd name="T30" fmla="*/ 0 w 4042"/>
                  <a:gd name="T31" fmla="*/ 0 h 2584"/>
                  <a:gd name="T32" fmla="*/ 0 w 4042"/>
                  <a:gd name="T33" fmla="*/ 0 h 2584"/>
                  <a:gd name="T34" fmla="*/ 0 w 4042"/>
                  <a:gd name="T35" fmla="*/ 0 h 2584"/>
                  <a:gd name="T36" fmla="*/ 0 w 4042"/>
                  <a:gd name="T37" fmla="*/ 0 h 2584"/>
                  <a:gd name="T38" fmla="*/ 0 w 4042"/>
                  <a:gd name="T39" fmla="*/ 0 h 2584"/>
                  <a:gd name="T40" fmla="*/ 0 w 4042"/>
                  <a:gd name="T41" fmla="*/ 0 h 2584"/>
                  <a:gd name="T42" fmla="*/ 0 w 4042"/>
                  <a:gd name="T43" fmla="*/ 0 h 2584"/>
                  <a:gd name="T44" fmla="*/ 0 w 4042"/>
                  <a:gd name="T45" fmla="*/ 0 h 2584"/>
                  <a:gd name="T46" fmla="*/ 0 w 4042"/>
                  <a:gd name="T47" fmla="*/ 0 h 2584"/>
                  <a:gd name="T48" fmla="*/ 0 w 4042"/>
                  <a:gd name="T49" fmla="*/ 0 h 2584"/>
                  <a:gd name="T50" fmla="*/ 0 w 4042"/>
                  <a:gd name="T51" fmla="*/ 0 h 2584"/>
                  <a:gd name="T52" fmla="*/ 0 w 4042"/>
                  <a:gd name="T53" fmla="*/ 0 h 2584"/>
                  <a:gd name="T54" fmla="*/ 0 w 4042"/>
                  <a:gd name="T55" fmla="*/ 0 h 2584"/>
                  <a:gd name="T56" fmla="*/ 0 w 4042"/>
                  <a:gd name="T57" fmla="*/ 0 h 2584"/>
                  <a:gd name="T58" fmla="*/ 0 w 4042"/>
                  <a:gd name="T59" fmla="*/ 0 h 2584"/>
                  <a:gd name="T60" fmla="*/ 0 w 4042"/>
                  <a:gd name="T61" fmla="*/ 0 h 2584"/>
                  <a:gd name="T62" fmla="*/ 0 w 4042"/>
                  <a:gd name="T63" fmla="*/ 0 h 2584"/>
                  <a:gd name="T64" fmla="*/ 0 w 4042"/>
                  <a:gd name="T65" fmla="*/ 0 h 2584"/>
                  <a:gd name="T66" fmla="*/ 0 w 4042"/>
                  <a:gd name="T67" fmla="*/ 0 h 2584"/>
                  <a:gd name="T68" fmla="*/ 0 w 4042"/>
                  <a:gd name="T69" fmla="*/ 0 h 2584"/>
                  <a:gd name="T70" fmla="*/ 0 w 4042"/>
                  <a:gd name="T71" fmla="*/ 0 h 2584"/>
                  <a:gd name="T72" fmla="*/ 0 w 4042"/>
                  <a:gd name="T73" fmla="*/ 0 h 2584"/>
                  <a:gd name="T74" fmla="*/ 0 w 4042"/>
                  <a:gd name="T75" fmla="*/ 0 h 2584"/>
                  <a:gd name="T76" fmla="*/ 0 w 4042"/>
                  <a:gd name="T77" fmla="*/ 0 h 2584"/>
                  <a:gd name="T78" fmla="*/ 0 w 4042"/>
                  <a:gd name="T79" fmla="*/ 0 h 2584"/>
                  <a:gd name="T80" fmla="*/ 0 w 4042"/>
                  <a:gd name="T81" fmla="*/ 0 h 2584"/>
                  <a:gd name="T82" fmla="*/ 0 w 4042"/>
                  <a:gd name="T83" fmla="*/ 0 h 2584"/>
                  <a:gd name="T84" fmla="*/ 0 w 4042"/>
                  <a:gd name="T85" fmla="*/ 0 h 2584"/>
                  <a:gd name="T86" fmla="*/ 0 w 4042"/>
                  <a:gd name="T87" fmla="*/ 0 h 2584"/>
                  <a:gd name="T88" fmla="*/ 0 w 4042"/>
                  <a:gd name="T89" fmla="*/ 0 h 2584"/>
                  <a:gd name="T90" fmla="*/ 0 w 4042"/>
                  <a:gd name="T91" fmla="*/ 0 h 2584"/>
                  <a:gd name="T92" fmla="*/ 0 w 4042"/>
                  <a:gd name="T93" fmla="*/ 0 h 25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42"/>
                  <a:gd name="T142" fmla="*/ 0 h 2584"/>
                  <a:gd name="T143" fmla="*/ 4042 w 4042"/>
                  <a:gd name="T144" fmla="*/ 2584 h 25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42" h="2584">
                    <a:moveTo>
                      <a:pt x="0" y="2054"/>
                    </a:moveTo>
                    <a:lnTo>
                      <a:pt x="250" y="2218"/>
                    </a:lnTo>
                    <a:lnTo>
                      <a:pt x="417" y="2121"/>
                    </a:lnTo>
                    <a:lnTo>
                      <a:pt x="583" y="1059"/>
                    </a:lnTo>
                    <a:lnTo>
                      <a:pt x="708" y="2022"/>
                    </a:lnTo>
                    <a:lnTo>
                      <a:pt x="875" y="1142"/>
                    </a:lnTo>
                    <a:lnTo>
                      <a:pt x="1000" y="1616"/>
                    </a:lnTo>
                    <a:lnTo>
                      <a:pt x="1125" y="1119"/>
                    </a:lnTo>
                    <a:lnTo>
                      <a:pt x="1292" y="1940"/>
                    </a:lnTo>
                    <a:lnTo>
                      <a:pt x="1458" y="1807"/>
                    </a:lnTo>
                    <a:lnTo>
                      <a:pt x="1542" y="1872"/>
                    </a:lnTo>
                    <a:lnTo>
                      <a:pt x="1625" y="1598"/>
                    </a:lnTo>
                    <a:lnTo>
                      <a:pt x="1708" y="2002"/>
                    </a:lnTo>
                    <a:lnTo>
                      <a:pt x="1792" y="1982"/>
                    </a:lnTo>
                    <a:lnTo>
                      <a:pt x="1875" y="1562"/>
                    </a:lnTo>
                    <a:lnTo>
                      <a:pt x="1958" y="1383"/>
                    </a:lnTo>
                    <a:lnTo>
                      <a:pt x="2042" y="810"/>
                    </a:lnTo>
                    <a:lnTo>
                      <a:pt x="2125" y="2303"/>
                    </a:lnTo>
                    <a:lnTo>
                      <a:pt x="2208" y="2236"/>
                    </a:lnTo>
                    <a:lnTo>
                      <a:pt x="2292" y="2009"/>
                    </a:lnTo>
                    <a:lnTo>
                      <a:pt x="2375" y="1513"/>
                    </a:lnTo>
                    <a:lnTo>
                      <a:pt x="2458" y="2584"/>
                    </a:lnTo>
                    <a:lnTo>
                      <a:pt x="2583" y="2548"/>
                    </a:lnTo>
                    <a:lnTo>
                      <a:pt x="2708" y="2168"/>
                    </a:lnTo>
                    <a:lnTo>
                      <a:pt x="2792" y="2426"/>
                    </a:lnTo>
                    <a:lnTo>
                      <a:pt x="2875" y="2087"/>
                    </a:lnTo>
                    <a:lnTo>
                      <a:pt x="2958" y="2105"/>
                    </a:lnTo>
                    <a:lnTo>
                      <a:pt x="3083" y="1551"/>
                    </a:lnTo>
                    <a:lnTo>
                      <a:pt x="3167" y="1620"/>
                    </a:lnTo>
                    <a:lnTo>
                      <a:pt x="3250" y="735"/>
                    </a:lnTo>
                    <a:lnTo>
                      <a:pt x="3333" y="624"/>
                    </a:lnTo>
                    <a:lnTo>
                      <a:pt x="3375" y="1115"/>
                    </a:lnTo>
                    <a:lnTo>
                      <a:pt x="3417" y="852"/>
                    </a:lnTo>
                    <a:lnTo>
                      <a:pt x="3458" y="911"/>
                    </a:lnTo>
                    <a:lnTo>
                      <a:pt x="3542" y="718"/>
                    </a:lnTo>
                    <a:lnTo>
                      <a:pt x="3583" y="987"/>
                    </a:lnTo>
                    <a:lnTo>
                      <a:pt x="3625" y="1143"/>
                    </a:lnTo>
                    <a:lnTo>
                      <a:pt x="3667" y="882"/>
                    </a:lnTo>
                    <a:lnTo>
                      <a:pt x="3708" y="0"/>
                    </a:lnTo>
                    <a:lnTo>
                      <a:pt x="3750" y="452"/>
                    </a:lnTo>
                    <a:lnTo>
                      <a:pt x="3792" y="1164"/>
                    </a:lnTo>
                    <a:lnTo>
                      <a:pt x="3833" y="1499"/>
                    </a:lnTo>
                    <a:lnTo>
                      <a:pt x="3875" y="467"/>
                    </a:lnTo>
                    <a:lnTo>
                      <a:pt x="3917" y="979"/>
                    </a:lnTo>
                    <a:lnTo>
                      <a:pt x="3958" y="567"/>
                    </a:lnTo>
                    <a:lnTo>
                      <a:pt x="4000" y="640"/>
                    </a:lnTo>
                    <a:lnTo>
                      <a:pt x="4042" y="384"/>
                    </a:ln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67071" name="Oval 371"/>
              <p:cNvSpPr>
                <a:spLocks noChangeAspect="1" noChangeArrowheads="1"/>
              </p:cNvSpPr>
              <p:nvPr/>
            </p:nvSpPr>
            <p:spPr bwMode="auto">
              <a:xfrm>
                <a:off x="2686" y="2954"/>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2" name="Oval 372"/>
              <p:cNvSpPr>
                <a:spLocks noChangeAspect="1" noChangeArrowheads="1"/>
              </p:cNvSpPr>
              <p:nvPr/>
            </p:nvSpPr>
            <p:spPr bwMode="auto">
              <a:xfrm>
                <a:off x="2760" y="2895"/>
                <a:ext cx="21" cy="26"/>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3" name="Oval 373"/>
              <p:cNvSpPr>
                <a:spLocks noChangeAspect="1" noChangeArrowheads="1"/>
              </p:cNvSpPr>
              <p:nvPr/>
            </p:nvSpPr>
            <p:spPr bwMode="auto">
              <a:xfrm>
                <a:off x="2809" y="2929"/>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4" name="Oval 374"/>
              <p:cNvSpPr>
                <a:spLocks noChangeAspect="1" noChangeArrowheads="1"/>
              </p:cNvSpPr>
              <p:nvPr/>
            </p:nvSpPr>
            <p:spPr bwMode="auto">
              <a:xfrm>
                <a:off x="2858" y="3316"/>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5" name="Oval 375"/>
              <p:cNvSpPr>
                <a:spLocks noChangeAspect="1" noChangeArrowheads="1"/>
              </p:cNvSpPr>
              <p:nvPr/>
            </p:nvSpPr>
            <p:spPr bwMode="auto">
              <a:xfrm>
                <a:off x="2895" y="2966"/>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6" name="Oval 376"/>
              <p:cNvSpPr>
                <a:spLocks noChangeAspect="1" noChangeArrowheads="1"/>
              </p:cNvSpPr>
              <p:nvPr/>
            </p:nvSpPr>
            <p:spPr bwMode="auto">
              <a:xfrm>
                <a:off x="2945" y="3287"/>
                <a:ext cx="21" cy="26"/>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7" name="Oval 377"/>
              <p:cNvSpPr>
                <a:spLocks noChangeAspect="1" noChangeArrowheads="1"/>
              </p:cNvSpPr>
              <p:nvPr/>
            </p:nvSpPr>
            <p:spPr bwMode="auto">
              <a:xfrm>
                <a:off x="2982" y="3114"/>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8" name="Oval 378"/>
              <p:cNvSpPr>
                <a:spLocks noChangeAspect="1" noChangeArrowheads="1"/>
              </p:cNvSpPr>
              <p:nvPr/>
            </p:nvSpPr>
            <p:spPr bwMode="auto">
              <a:xfrm>
                <a:off x="3019" y="3295"/>
                <a:ext cx="22" cy="26"/>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79" name="Oval 379"/>
              <p:cNvSpPr>
                <a:spLocks noChangeAspect="1" noChangeArrowheads="1"/>
              </p:cNvSpPr>
              <p:nvPr/>
            </p:nvSpPr>
            <p:spPr bwMode="auto">
              <a:xfrm>
                <a:off x="3068" y="2995"/>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0" name="Oval 380"/>
              <p:cNvSpPr>
                <a:spLocks noChangeAspect="1" noChangeArrowheads="1"/>
              </p:cNvSpPr>
              <p:nvPr/>
            </p:nvSpPr>
            <p:spPr bwMode="auto">
              <a:xfrm>
                <a:off x="3116" y="3044"/>
                <a:ext cx="23"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1" name="Oval 381"/>
              <p:cNvSpPr>
                <a:spLocks noChangeAspect="1" noChangeArrowheads="1"/>
              </p:cNvSpPr>
              <p:nvPr/>
            </p:nvSpPr>
            <p:spPr bwMode="auto">
              <a:xfrm>
                <a:off x="3142" y="3020"/>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2" name="Oval 382"/>
              <p:cNvSpPr>
                <a:spLocks noChangeAspect="1" noChangeArrowheads="1"/>
              </p:cNvSpPr>
              <p:nvPr/>
            </p:nvSpPr>
            <p:spPr bwMode="auto">
              <a:xfrm>
                <a:off x="3166" y="3120"/>
                <a:ext cx="23"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3" name="Oval 383"/>
              <p:cNvSpPr>
                <a:spLocks noChangeAspect="1" noChangeArrowheads="1"/>
              </p:cNvSpPr>
              <p:nvPr/>
            </p:nvSpPr>
            <p:spPr bwMode="auto">
              <a:xfrm>
                <a:off x="3190" y="2973"/>
                <a:ext cx="23"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4" name="Oval 384"/>
              <p:cNvSpPr>
                <a:spLocks noChangeAspect="1" noChangeArrowheads="1"/>
              </p:cNvSpPr>
              <p:nvPr/>
            </p:nvSpPr>
            <p:spPr bwMode="auto">
              <a:xfrm>
                <a:off x="3215" y="2980"/>
                <a:ext cx="23"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5" name="Oval 385"/>
              <p:cNvSpPr>
                <a:spLocks noChangeAspect="1" noChangeArrowheads="1"/>
              </p:cNvSpPr>
              <p:nvPr/>
            </p:nvSpPr>
            <p:spPr bwMode="auto">
              <a:xfrm>
                <a:off x="3240" y="3133"/>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6" name="Oval 386"/>
              <p:cNvSpPr>
                <a:spLocks noChangeAspect="1" noChangeArrowheads="1"/>
              </p:cNvSpPr>
              <p:nvPr/>
            </p:nvSpPr>
            <p:spPr bwMode="auto">
              <a:xfrm>
                <a:off x="3264" y="3198"/>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7" name="Oval 387"/>
              <p:cNvSpPr>
                <a:spLocks noChangeAspect="1" noChangeArrowheads="1"/>
              </p:cNvSpPr>
              <p:nvPr/>
            </p:nvSpPr>
            <p:spPr bwMode="auto">
              <a:xfrm>
                <a:off x="3289" y="3407"/>
                <a:ext cx="23"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8" name="Oval 388"/>
              <p:cNvSpPr>
                <a:spLocks noChangeAspect="1" noChangeArrowheads="1"/>
              </p:cNvSpPr>
              <p:nvPr/>
            </p:nvSpPr>
            <p:spPr bwMode="auto">
              <a:xfrm>
                <a:off x="3314" y="2863"/>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89" name="Oval 389"/>
              <p:cNvSpPr>
                <a:spLocks noChangeAspect="1" noChangeArrowheads="1"/>
              </p:cNvSpPr>
              <p:nvPr/>
            </p:nvSpPr>
            <p:spPr bwMode="auto">
              <a:xfrm>
                <a:off x="3339" y="2888"/>
                <a:ext cx="21"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0" name="Oval 390"/>
              <p:cNvSpPr>
                <a:spLocks noChangeAspect="1" noChangeArrowheads="1"/>
              </p:cNvSpPr>
              <p:nvPr/>
            </p:nvSpPr>
            <p:spPr bwMode="auto">
              <a:xfrm>
                <a:off x="3364" y="2970"/>
                <a:ext cx="21"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1" name="Oval 391"/>
              <p:cNvSpPr>
                <a:spLocks noChangeAspect="1" noChangeArrowheads="1"/>
              </p:cNvSpPr>
              <p:nvPr/>
            </p:nvSpPr>
            <p:spPr bwMode="auto">
              <a:xfrm>
                <a:off x="3388" y="3151"/>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2" name="Oval 392"/>
              <p:cNvSpPr>
                <a:spLocks noChangeAspect="1" noChangeArrowheads="1"/>
              </p:cNvSpPr>
              <p:nvPr/>
            </p:nvSpPr>
            <p:spPr bwMode="auto">
              <a:xfrm>
                <a:off x="3412" y="2761"/>
                <a:ext cx="22" cy="26"/>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3" name="Oval 393"/>
              <p:cNvSpPr>
                <a:spLocks noChangeAspect="1" noChangeArrowheads="1"/>
              </p:cNvSpPr>
              <p:nvPr/>
            </p:nvSpPr>
            <p:spPr bwMode="auto">
              <a:xfrm>
                <a:off x="3449" y="2773"/>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4" name="Oval 394"/>
              <p:cNvSpPr>
                <a:spLocks noChangeAspect="1" noChangeArrowheads="1"/>
              </p:cNvSpPr>
              <p:nvPr/>
            </p:nvSpPr>
            <p:spPr bwMode="auto">
              <a:xfrm>
                <a:off x="3486" y="2912"/>
                <a:ext cx="23"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5" name="Oval 395"/>
              <p:cNvSpPr>
                <a:spLocks noChangeAspect="1" noChangeArrowheads="1"/>
              </p:cNvSpPr>
              <p:nvPr/>
            </p:nvSpPr>
            <p:spPr bwMode="auto">
              <a:xfrm>
                <a:off x="3511" y="2818"/>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6" name="Oval 396"/>
              <p:cNvSpPr>
                <a:spLocks noChangeAspect="1" noChangeArrowheads="1"/>
              </p:cNvSpPr>
              <p:nvPr/>
            </p:nvSpPr>
            <p:spPr bwMode="auto">
              <a:xfrm>
                <a:off x="3536" y="2942"/>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7" name="Oval 397"/>
              <p:cNvSpPr>
                <a:spLocks noChangeAspect="1" noChangeArrowheads="1"/>
              </p:cNvSpPr>
              <p:nvPr/>
            </p:nvSpPr>
            <p:spPr bwMode="auto">
              <a:xfrm>
                <a:off x="3560" y="2935"/>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8" name="Oval 398"/>
              <p:cNvSpPr>
                <a:spLocks noChangeAspect="1" noChangeArrowheads="1"/>
              </p:cNvSpPr>
              <p:nvPr/>
            </p:nvSpPr>
            <p:spPr bwMode="auto">
              <a:xfrm>
                <a:off x="3597" y="3137"/>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099" name="Oval 399"/>
              <p:cNvSpPr>
                <a:spLocks noChangeAspect="1" noChangeArrowheads="1"/>
              </p:cNvSpPr>
              <p:nvPr/>
            </p:nvSpPr>
            <p:spPr bwMode="auto">
              <a:xfrm>
                <a:off x="3622" y="3112"/>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0" name="Oval 400"/>
              <p:cNvSpPr>
                <a:spLocks noChangeAspect="1" noChangeArrowheads="1"/>
              </p:cNvSpPr>
              <p:nvPr/>
            </p:nvSpPr>
            <p:spPr bwMode="auto">
              <a:xfrm>
                <a:off x="3647" y="3434"/>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1" name="Oval 401"/>
              <p:cNvSpPr>
                <a:spLocks noChangeAspect="1" noChangeArrowheads="1"/>
              </p:cNvSpPr>
              <p:nvPr/>
            </p:nvSpPr>
            <p:spPr bwMode="auto">
              <a:xfrm>
                <a:off x="3671" y="3474"/>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2" name="Oval 402"/>
              <p:cNvSpPr>
                <a:spLocks noChangeAspect="1" noChangeArrowheads="1"/>
              </p:cNvSpPr>
              <p:nvPr/>
            </p:nvSpPr>
            <p:spPr bwMode="auto">
              <a:xfrm>
                <a:off x="3683" y="3296"/>
                <a:ext cx="23"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3" name="Oval 403"/>
              <p:cNvSpPr>
                <a:spLocks noChangeAspect="1" noChangeArrowheads="1"/>
              </p:cNvSpPr>
              <p:nvPr/>
            </p:nvSpPr>
            <p:spPr bwMode="auto">
              <a:xfrm>
                <a:off x="3696" y="3392"/>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4" name="Oval 404"/>
              <p:cNvSpPr>
                <a:spLocks noChangeAspect="1" noChangeArrowheads="1"/>
              </p:cNvSpPr>
              <p:nvPr/>
            </p:nvSpPr>
            <p:spPr bwMode="auto">
              <a:xfrm>
                <a:off x="3707" y="3370"/>
                <a:ext cx="23"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5" name="Oval 405"/>
              <p:cNvSpPr>
                <a:spLocks noChangeAspect="1" noChangeArrowheads="1"/>
              </p:cNvSpPr>
              <p:nvPr/>
            </p:nvSpPr>
            <p:spPr bwMode="auto">
              <a:xfrm>
                <a:off x="3733" y="3440"/>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6" name="Oval 406"/>
              <p:cNvSpPr>
                <a:spLocks noChangeAspect="1" noChangeArrowheads="1"/>
              </p:cNvSpPr>
              <p:nvPr/>
            </p:nvSpPr>
            <p:spPr bwMode="auto">
              <a:xfrm>
                <a:off x="3745" y="3342"/>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7" name="Oval 407"/>
              <p:cNvSpPr>
                <a:spLocks noChangeAspect="1" noChangeArrowheads="1"/>
              </p:cNvSpPr>
              <p:nvPr/>
            </p:nvSpPr>
            <p:spPr bwMode="auto">
              <a:xfrm>
                <a:off x="3757" y="3286"/>
                <a:ext cx="23" cy="26"/>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8" name="Oval 408"/>
              <p:cNvSpPr>
                <a:spLocks noChangeAspect="1" noChangeArrowheads="1"/>
              </p:cNvSpPr>
              <p:nvPr/>
            </p:nvSpPr>
            <p:spPr bwMode="auto">
              <a:xfrm>
                <a:off x="3769" y="3381"/>
                <a:ext cx="23"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09" name="Oval 409"/>
              <p:cNvSpPr>
                <a:spLocks noChangeAspect="1" noChangeArrowheads="1"/>
              </p:cNvSpPr>
              <p:nvPr/>
            </p:nvSpPr>
            <p:spPr bwMode="auto">
              <a:xfrm>
                <a:off x="3782" y="3702"/>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0" name="Oval 410"/>
              <p:cNvSpPr>
                <a:spLocks noChangeAspect="1" noChangeArrowheads="1"/>
              </p:cNvSpPr>
              <p:nvPr/>
            </p:nvSpPr>
            <p:spPr bwMode="auto">
              <a:xfrm>
                <a:off x="3794" y="3538"/>
                <a:ext cx="22" cy="26"/>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1" name="Oval 411"/>
              <p:cNvSpPr>
                <a:spLocks noChangeAspect="1" noChangeArrowheads="1"/>
              </p:cNvSpPr>
              <p:nvPr/>
            </p:nvSpPr>
            <p:spPr bwMode="auto">
              <a:xfrm>
                <a:off x="3807" y="3278"/>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2" name="Oval 412"/>
              <p:cNvSpPr>
                <a:spLocks noChangeAspect="1" noChangeArrowheads="1"/>
              </p:cNvSpPr>
              <p:nvPr/>
            </p:nvSpPr>
            <p:spPr bwMode="auto">
              <a:xfrm>
                <a:off x="3819" y="3156"/>
                <a:ext cx="21"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3" name="Oval 413"/>
              <p:cNvSpPr>
                <a:spLocks noChangeAspect="1" noChangeArrowheads="1"/>
              </p:cNvSpPr>
              <p:nvPr/>
            </p:nvSpPr>
            <p:spPr bwMode="auto">
              <a:xfrm>
                <a:off x="3832" y="3532"/>
                <a:ext cx="21"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4" name="Oval 414"/>
              <p:cNvSpPr>
                <a:spLocks noChangeAspect="1" noChangeArrowheads="1"/>
              </p:cNvSpPr>
              <p:nvPr/>
            </p:nvSpPr>
            <p:spPr bwMode="auto">
              <a:xfrm>
                <a:off x="3844" y="3345"/>
                <a:ext cx="22"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5" name="Oval 415"/>
              <p:cNvSpPr>
                <a:spLocks noChangeAspect="1" noChangeArrowheads="1"/>
              </p:cNvSpPr>
              <p:nvPr/>
            </p:nvSpPr>
            <p:spPr bwMode="auto">
              <a:xfrm>
                <a:off x="3856" y="3495"/>
                <a:ext cx="21" cy="28"/>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6" name="Oval 416"/>
              <p:cNvSpPr>
                <a:spLocks noChangeAspect="1" noChangeArrowheads="1"/>
              </p:cNvSpPr>
              <p:nvPr/>
            </p:nvSpPr>
            <p:spPr bwMode="auto">
              <a:xfrm>
                <a:off x="3869" y="3469"/>
                <a:ext cx="21"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7" name="Oval 417"/>
              <p:cNvSpPr>
                <a:spLocks noChangeAspect="1" noChangeArrowheads="1"/>
              </p:cNvSpPr>
              <p:nvPr/>
            </p:nvSpPr>
            <p:spPr bwMode="auto">
              <a:xfrm>
                <a:off x="3881" y="3562"/>
                <a:ext cx="22" cy="27"/>
              </a:xfrm>
              <a:prstGeom prst="ellipse">
                <a:avLst/>
              </a:prstGeom>
              <a:solidFill>
                <a:srgbClr val="0000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67118" name="Text Box 418"/>
              <p:cNvSpPr txBox="1">
                <a:spLocks noChangeArrowheads="1"/>
              </p:cNvSpPr>
              <p:nvPr/>
            </p:nvSpPr>
            <p:spPr bwMode="auto">
              <a:xfrm>
                <a:off x="2614" y="4061"/>
                <a:ext cx="15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1">
                    <a:solidFill>
                      <a:srgbClr val="000000"/>
                    </a:solidFill>
                    <a:latin typeface="Arial" charset="0"/>
                  </a:rPr>
                  <a:t>Year AD</a:t>
                </a:r>
              </a:p>
            </p:txBody>
          </p:sp>
          <p:sp>
            <p:nvSpPr>
              <p:cNvPr id="167119" name="Text Box 419"/>
              <p:cNvSpPr txBox="1">
                <a:spLocks noChangeArrowheads="1"/>
              </p:cNvSpPr>
              <p:nvPr/>
            </p:nvSpPr>
            <p:spPr bwMode="auto">
              <a:xfrm>
                <a:off x="3515" y="3704"/>
                <a:ext cx="6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b="1">
                    <a:solidFill>
                      <a:srgbClr val="000000"/>
                    </a:solidFill>
                    <a:latin typeface="Arial" charset="0"/>
                  </a:rPr>
                  <a:t>R = - 0.65</a:t>
                </a:r>
              </a:p>
            </p:txBody>
          </p:sp>
        </p:grpSp>
        <p:pic>
          <p:nvPicPr>
            <p:cNvPr id="166929" name="Picture 420" descr="Cyc stell 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 y="1117"/>
              <a:ext cx="38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30" name="Picture 421" descr="C comensis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1117"/>
              <a:ext cx="39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31" name="Picture 422" descr="A subarctica blu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 y="2523"/>
              <a:ext cx="614"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23"/>
          <p:cNvGrpSpPr>
            <a:grpSpLocks/>
          </p:cNvGrpSpPr>
          <p:nvPr/>
        </p:nvGrpSpPr>
        <p:grpSpPr bwMode="auto">
          <a:xfrm>
            <a:off x="4872038" y="2709863"/>
            <a:ext cx="1054100" cy="2374900"/>
            <a:chOff x="2109" y="1707"/>
            <a:chExt cx="664" cy="1496"/>
          </a:xfrm>
        </p:grpSpPr>
        <p:pic>
          <p:nvPicPr>
            <p:cNvPr id="166921" name="Picture 424" descr="Cyc stell 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 y="1707"/>
              <a:ext cx="29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2" name="Picture 425" descr="C comensis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 y="1707"/>
              <a:ext cx="30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3" name="Picture 426" descr="A subarctica blu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 y="2296"/>
              <a:ext cx="438"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8736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934134" cy="6858000"/>
          </a:xfrm>
          <a:prstGeom prst="rect">
            <a:avLst/>
          </a:prstGeom>
        </p:spPr>
      </p:pic>
      <p:sp>
        <p:nvSpPr>
          <p:cNvPr id="5" name="TextBox 4"/>
          <p:cNvSpPr txBox="1"/>
          <p:nvPr/>
        </p:nvSpPr>
        <p:spPr>
          <a:xfrm>
            <a:off x="4074160" y="6410960"/>
            <a:ext cx="3185296" cy="307777"/>
          </a:xfrm>
          <a:prstGeom prst="rect">
            <a:avLst/>
          </a:prstGeom>
          <a:noFill/>
        </p:spPr>
        <p:txBody>
          <a:bodyPr wrap="none" rtlCol="0">
            <a:spAutoFit/>
          </a:bodyPr>
          <a:lstStyle/>
          <a:p>
            <a:r>
              <a:rPr lang="en-US" sz="1400" b="1" dirty="0" smtClean="0"/>
              <a:t>Boyce et al. 2010.  Nature 446:591-596.  </a:t>
            </a:r>
            <a:endParaRPr lang="en-US" sz="1400" b="1" dirty="0"/>
          </a:p>
        </p:txBody>
      </p:sp>
      <p:sp>
        <p:nvSpPr>
          <p:cNvPr id="6" name="TextBox 5"/>
          <p:cNvSpPr txBox="1"/>
          <p:nvPr/>
        </p:nvSpPr>
        <p:spPr>
          <a:xfrm>
            <a:off x="4058226" y="1024870"/>
            <a:ext cx="8133774" cy="4801314"/>
          </a:xfrm>
          <a:prstGeom prst="rect">
            <a:avLst/>
          </a:prstGeom>
          <a:noFill/>
        </p:spPr>
        <p:txBody>
          <a:bodyPr wrap="square" rtlCol="0">
            <a:spAutoFit/>
          </a:bodyPr>
          <a:lstStyle/>
          <a:p>
            <a:r>
              <a:rPr lang="en-US" sz="2400" b="1" dirty="0" smtClean="0"/>
              <a:t>There are consistent long-term trends since 1899 of    </a:t>
            </a:r>
            <a:endParaRPr lang="en-US" sz="2400" b="1" dirty="0">
              <a:solidFill>
                <a:srgbClr val="FF0000"/>
              </a:solidFill>
            </a:endParaRPr>
          </a:p>
          <a:p>
            <a:r>
              <a:rPr lang="en-US" sz="2400" b="1" dirty="0" smtClean="0">
                <a:solidFill>
                  <a:srgbClr val="FF0000"/>
                </a:solidFill>
              </a:rPr>
              <a:t>     phytoplankton abundance </a:t>
            </a:r>
            <a:r>
              <a:rPr lang="en-US" sz="2400" b="1" dirty="0" smtClean="0"/>
              <a:t>(measured by </a:t>
            </a:r>
            <a:r>
              <a:rPr lang="en-US" sz="2400" b="1" dirty="0" err="1" smtClean="0"/>
              <a:t>chl</a:t>
            </a:r>
            <a:r>
              <a:rPr lang="en-US" sz="2400" b="1" dirty="0" smtClean="0"/>
              <a:t>) </a:t>
            </a:r>
            <a:r>
              <a:rPr lang="en-US" b="1" dirty="0" smtClean="0"/>
              <a:t>(Boyce et al. 2010)</a:t>
            </a:r>
            <a:r>
              <a:rPr lang="en-US" sz="2400" b="1" dirty="0" smtClean="0"/>
              <a:t>.       </a:t>
            </a:r>
          </a:p>
          <a:p>
            <a:r>
              <a:rPr lang="en-US" sz="2400" b="1" dirty="0"/>
              <a:t> </a:t>
            </a:r>
            <a:r>
              <a:rPr lang="en-US" sz="2400" b="1" dirty="0" smtClean="0"/>
              <a:t>     sea surface temperatures (SST) were associated with declining </a:t>
            </a:r>
            <a:r>
              <a:rPr lang="en-US" sz="2400" b="1" dirty="0" err="1" smtClean="0"/>
              <a:t>chl</a:t>
            </a:r>
            <a:r>
              <a:rPr lang="en-US" sz="2400" b="1" dirty="0" smtClean="0"/>
              <a:t> in 8 of 10 ocean basins.      </a:t>
            </a:r>
          </a:p>
          <a:p>
            <a:r>
              <a:rPr lang="en-US" sz="2400" b="1" dirty="0"/>
              <a:t> </a:t>
            </a:r>
            <a:r>
              <a:rPr lang="en-US" sz="2400" b="1" dirty="0" smtClean="0"/>
              <a:t>     SST leads to shallower mixed layer depth (MLD) which limits nutrient supply in stratified tropical regions, but can benefit phytoplankton at high latitudes where growth is constrained by light availability and deep mixing.  </a:t>
            </a:r>
          </a:p>
          <a:p>
            <a:endParaRPr lang="en-US" sz="2400" b="1" dirty="0" smtClean="0"/>
          </a:p>
          <a:p>
            <a:r>
              <a:rPr lang="en-US" sz="2400" b="1" dirty="0" smtClean="0"/>
              <a:t>Regional climate variability induces variation around the long-term trends and </a:t>
            </a:r>
            <a:r>
              <a:rPr lang="en-US" sz="2400" b="1" dirty="0" smtClean="0">
                <a:solidFill>
                  <a:srgbClr val="FF0000"/>
                </a:solidFill>
              </a:rPr>
              <a:t>coastal processes </a:t>
            </a:r>
            <a:r>
              <a:rPr lang="en-US" sz="2400" b="1" dirty="0" smtClean="0"/>
              <a:t>such as land runoff can modify </a:t>
            </a:r>
            <a:r>
              <a:rPr lang="en-US" sz="2400" b="1" dirty="0" err="1" smtClean="0"/>
              <a:t>chl</a:t>
            </a:r>
            <a:r>
              <a:rPr lang="en-US" sz="2400" b="1" dirty="0" smtClean="0"/>
              <a:t> trends in </a:t>
            </a:r>
            <a:r>
              <a:rPr lang="en-US" sz="2400" b="1" dirty="0" err="1" smtClean="0"/>
              <a:t>nearshore</a:t>
            </a:r>
            <a:r>
              <a:rPr lang="en-US" sz="2400" b="1" dirty="0"/>
              <a:t> w</a:t>
            </a:r>
            <a:r>
              <a:rPr lang="en-US" sz="2400" b="1" dirty="0" smtClean="0"/>
              <a:t>aters.  </a:t>
            </a:r>
          </a:p>
          <a:p>
            <a:endParaRPr lang="en-US" dirty="0"/>
          </a:p>
        </p:txBody>
      </p:sp>
      <p:sp>
        <p:nvSpPr>
          <p:cNvPr id="7" name="TextBox 6"/>
          <p:cNvSpPr txBox="1"/>
          <p:nvPr/>
        </p:nvSpPr>
        <p:spPr>
          <a:xfrm>
            <a:off x="4058226" y="6041628"/>
            <a:ext cx="3790525" cy="307777"/>
          </a:xfrm>
          <a:prstGeom prst="rect">
            <a:avLst/>
          </a:prstGeom>
          <a:noFill/>
        </p:spPr>
        <p:txBody>
          <a:bodyPr wrap="none" rtlCol="0">
            <a:spAutoFit/>
          </a:bodyPr>
          <a:lstStyle/>
          <a:p>
            <a:r>
              <a:rPr lang="en-US" sz="1400" dirty="0" smtClean="0"/>
              <a:t>Blue shading indicates 95% confidence intervals.  </a:t>
            </a:r>
            <a:endParaRPr lang="en-US" sz="1400" dirty="0"/>
          </a:p>
        </p:txBody>
      </p:sp>
      <p:sp>
        <p:nvSpPr>
          <p:cNvPr id="8" name="TextBox 7"/>
          <p:cNvSpPr txBox="1"/>
          <p:nvPr/>
        </p:nvSpPr>
        <p:spPr>
          <a:xfrm>
            <a:off x="4277710" y="241739"/>
            <a:ext cx="7493077" cy="646331"/>
          </a:xfrm>
          <a:prstGeom prst="rect">
            <a:avLst/>
          </a:prstGeom>
          <a:noFill/>
        </p:spPr>
        <p:txBody>
          <a:bodyPr wrap="none" rtlCol="0">
            <a:spAutoFit/>
          </a:bodyPr>
          <a:lstStyle/>
          <a:p>
            <a:r>
              <a:rPr lang="en-US" sz="3600" b="1" dirty="0" smtClean="0"/>
              <a:t>Phytoplankton declining in the oceans</a:t>
            </a:r>
            <a:endParaRPr lang="en-US" sz="3600" b="1" dirty="0"/>
          </a:p>
        </p:txBody>
      </p:sp>
      <p:sp>
        <p:nvSpPr>
          <p:cNvPr id="9" name="Up Arrow 8"/>
          <p:cNvSpPr/>
          <p:nvPr/>
        </p:nvSpPr>
        <p:spPr>
          <a:xfrm>
            <a:off x="4115681" y="1834754"/>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4133114" y="2479131"/>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119005" y="1391920"/>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416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8331" y="211959"/>
            <a:ext cx="7584833" cy="584775"/>
          </a:xfrm>
          <a:prstGeom prst="rect">
            <a:avLst/>
          </a:prstGeom>
          <a:noFill/>
        </p:spPr>
        <p:txBody>
          <a:bodyPr wrap="none" rtlCol="0">
            <a:spAutoFit/>
          </a:bodyPr>
          <a:lstStyle/>
          <a:p>
            <a:r>
              <a:rPr lang="en-US" sz="3200" b="1" dirty="0"/>
              <a:t>Is there a decline in marine phytoplankton?</a:t>
            </a:r>
          </a:p>
        </p:txBody>
      </p:sp>
      <p:sp>
        <p:nvSpPr>
          <p:cNvPr id="3" name="TextBox 2"/>
          <p:cNvSpPr txBox="1"/>
          <p:nvPr/>
        </p:nvSpPr>
        <p:spPr>
          <a:xfrm>
            <a:off x="336872" y="6541870"/>
            <a:ext cx="5932393" cy="307777"/>
          </a:xfrm>
          <a:prstGeom prst="rect">
            <a:avLst/>
          </a:prstGeom>
          <a:noFill/>
        </p:spPr>
        <p:txBody>
          <a:bodyPr wrap="none" rtlCol="0">
            <a:spAutoFit/>
          </a:bodyPr>
          <a:lstStyle/>
          <a:p>
            <a:r>
              <a:rPr lang="en-US" sz="1400" b="1" dirty="0" err="1" smtClean="0"/>
              <a:t>McQuatters-Gollop</a:t>
            </a:r>
            <a:r>
              <a:rPr lang="en-US" sz="1400" b="1" dirty="0" smtClean="0"/>
              <a:t> et al.  2011.  </a:t>
            </a:r>
            <a:r>
              <a:rPr lang="en-US" sz="1400" b="1" dirty="0"/>
              <a:t>Nature 472: E6-E7. doi:10.1038/nature09950</a:t>
            </a:r>
          </a:p>
        </p:txBody>
      </p:sp>
      <p:sp>
        <p:nvSpPr>
          <p:cNvPr id="5" name="TextBox 4"/>
          <p:cNvSpPr txBox="1"/>
          <p:nvPr/>
        </p:nvSpPr>
        <p:spPr>
          <a:xfrm>
            <a:off x="5079999" y="914050"/>
            <a:ext cx="6912303" cy="5909310"/>
          </a:xfrm>
          <a:prstGeom prst="rect">
            <a:avLst/>
          </a:prstGeom>
          <a:noFill/>
        </p:spPr>
        <p:txBody>
          <a:bodyPr wrap="square" rtlCol="0">
            <a:spAutoFit/>
          </a:bodyPr>
          <a:lstStyle/>
          <a:p>
            <a:r>
              <a:rPr lang="en-US" sz="2400" b="1" dirty="0" err="1"/>
              <a:t>McQuatters-Gollop</a:t>
            </a:r>
            <a:r>
              <a:rPr lang="en-US" sz="2400" b="1" dirty="0"/>
              <a:t> et al.  </a:t>
            </a:r>
            <a:r>
              <a:rPr lang="en-US" sz="2400" b="1" dirty="0" smtClean="0"/>
              <a:t>(2011) argue that Boyce et al. (2010) did not discuss </a:t>
            </a:r>
            <a:r>
              <a:rPr lang="en-US" sz="2400" b="1" u="sng" dirty="0" smtClean="0">
                <a:solidFill>
                  <a:srgbClr val="FF0000"/>
                </a:solidFill>
              </a:rPr>
              <a:t>contrary trends </a:t>
            </a:r>
            <a:r>
              <a:rPr lang="en-US" sz="2400" b="1" dirty="0" smtClean="0"/>
              <a:t>in phytoplankton abundance seen by the Continuous </a:t>
            </a:r>
            <a:r>
              <a:rPr lang="en-US" sz="2400" b="1" dirty="0"/>
              <a:t>P</a:t>
            </a:r>
            <a:r>
              <a:rPr lang="en-US" sz="2400" b="1" dirty="0" smtClean="0"/>
              <a:t>lankton </a:t>
            </a:r>
            <a:r>
              <a:rPr lang="en-US" sz="2400" b="1" dirty="0"/>
              <a:t>R</a:t>
            </a:r>
            <a:r>
              <a:rPr lang="en-US" sz="2400" b="1" dirty="0" smtClean="0"/>
              <a:t>ecorder surveys in the North Atlantic over 8 decades (over 250,000 samples) and several other long-term observations in other ocean basins.  They argue that Boyce et al. (2010) used </a:t>
            </a:r>
            <a:r>
              <a:rPr lang="en-US" sz="2400" b="1" dirty="0" smtClean="0">
                <a:solidFill>
                  <a:srgbClr val="FF0000"/>
                </a:solidFill>
              </a:rPr>
              <a:t>correlations between </a:t>
            </a:r>
            <a:r>
              <a:rPr lang="en-US" sz="2400" b="1" dirty="0" err="1" smtClean="0">
                <a:solidFill>
                  <a:srgbClr val="FF0000"/>
                </a:solidFill>
              </a:rPr>
              <a:t>secchi</a:t>
            </a:r>
            <a:r>
              <a:rPr lang="en-US" sz="2400" b="1" dirty="0" smtClean="0">
                <a:solidFill>
                  <a:srgbClr val="FF0000"/>
                </a:solidFill>
              </a:rPr>
              <a:t> depth and </a:t>
            </a:r>
            <a:r>
              <a:rPr lang="en-US" sz="2400" b="1" dirty="0" err="1" smtClean="0">
                <a:solidFill>
                  <a:srgbClr val="FF0000"/>
                </a:solidFill>
              </a:rPr>
              <a:t>chl</a:t>
            </a:r>
            <a:r>
              <a:rPr lang="en-US" sz="2400" b="1" dirty="0" smtClean="0">
                <a:solidFill>
                  <a:srgbClr val="FF0000"/>
                </a:solidFill>
              </a:rPr>
              <a:t> which may be highly variable</a:t>
            </a:r>
            <a:r>
              <a:rPr lang="en-US" sz="2400" b="1" dirty="0" smtClean="0"/>
              <a:t> and which affect the trends in the early years of the record and that they also </a:t>
            </a:r>
            <a:r>
              <a:rPr lang="en-US" sz="2400" b="1" dirty="0" smtClean="0">
                <a:solidFill>
                  <a:srgbClr val="FF0000"/>
                </a:solidFill>
              </a:rPr>
              <a:t>restricted data to the top 20m </a:t>
            </a:r>
            <a:r>
              <a:rPr lang="en-US" sz="2400" b="1" dirty="0" smtClean="0"/>
              <a:t>which does not take into account the high levels of </a:t>
            </a:r>
            <a:r>
              <a:rPr lang="en-US" sz="2400" b="1" dirty="0" err="1" smtClean="0"/>
              <a:t>chl</a:t>
            </a:r>
            <a:r>
              <a:rPr lang="en-US" sz="2400" b="1" dirty="0" smtClean="0"/>
              <a:t> found in the deep chlorophyll maximum.  </a:t>
            </a:r>
            <a:r>
              <a:rPr lang="en-US" sz="2400" b="1" dirty="0" err="1" smtClean="0"/>
              <a:t>McQuatters-Gollop</a:t>
            </a:r>
            <a:r>
              <a:rPr lang="en-US" sz="2400" b="1" dirty="0" smtClean="0"/>
              <a:t> et al. argue that </a:t>
            </a:r>
            <a:r>
              <a:rPr lang="en-US" sz="2400" b="1" dirty="0" err="1" smtClean="0">
                <a:solidFill>
                  <a:srgbClr val="FF0000"/>
                </a:solidFill>
              </a:rPr>
              <a:t>chl</a:t>
            </a:r>
            <a:r>
              <a:rPr lang="en-US" sz="2400" b="1" dirty="0" smtClean="0">
                <a:solidFill>
                  <a:srgbClr val="FF0000"/>
                </a:solidFill>
              </a:rPr>
              <a:t> is actually increasing in the North Atlantic</a:t>
            </a:r>
            <a:r>
              <a:rPr lang="en-US" sz="2400" b="1" dirty="0" smtClean="0"/>
              <a:t>, especially since 1980.  </a:t>
            </a:r>
          </a:p>
          <a:p>
            <a:r>
              <a:rPr lang="en-US" dirty="0" smtClean="0"/>
              <a:t>  </a:t>
            </a:r>
            <a:endParaRPr lang="en-US" dirty="0"/>
          </a:p>
        </p:txBody>
      </p:sp>
      <p:pic>
        <p:nvPicPr>
          <p:cNvPr id="6" name="Picture 5"/>
          <p:cNvPicPr>
            <a:picLocks noChangeAspect="1"/>
          </p:cNvPicPr>
          <p:nvPr/>
        </p:nvPicPr>
        <p:blipFill>
          <a:blip r:embed="rId2"/>
          <a:stretch>
            <a:fillRect/>
          </a:stretch>
        </p:blipFill>
        <p:spPr>
          <a:xfrm>
            <a:off x="0" y="0"/>
            <a:ext cx="4602626" cy="6541870"/>
          </a:xfrm>
          <a:prstGeom prst="rect">
            <a:avLst/>
          </a:prstGeom>
        </p:spPr>
      </p:pic>
    </p:spTree>
    <p:extLst>
      <p:ext uri="{BB962C8B-B14F-4D97-AF65-F5344CB8AC3E}">
        <p14:creationId xmlns:p14="http://schemas.microsoft.com/office/powerpoint/2010/main" val="2664410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97560" y="19685"/>
            <a:ext cx="10515600" cy="1325563"/>
          </a:xfrm>
        </p:spPr>
        <p:txBody>
          <a:bodyPr>
            <a:normAutofit/>
          </a:bodyPr>
          <a:lstStyle/>
          <a:p>
            <a:pPr algn="ctr" eaLnBrk="1" hangingPunct="1"/>
            <a:r>
              <a:rPr lang="en-US" altLang="en-US" sz="4800" b="1" dirty="0" smtClean="0"/>
              <a:t>Ocean Acidification</a:t>
            </a:r>
          </a:p>
        </p:txBody>
      </p:sp>
      <p:sp>
        <p:nvSpPr>
          <p:cNvPr id="46083" name="Rectangle 3"/>
          <p:cNvSpPr>
            <a:spLocks noGrp="1" noChangeArrowheads="1"/>
          </p:cNvSpPr>
          <p:nvPr>
            <p:ph type="body" idx="1"/>
          </p:nvPr>
        </p:nvSpPr>
        <p:spPr>
          <a:xfrm>
            <a:off x="30480" y="1224914"/>
            <a:ext cx="6644640" cy="5277486"/>
          </a:xfrm>
        </p:spPr>
        <p:txBody>
          <a:bodyPr>
            <a:normAutofit/>
          </a:bodyPr>
          <a:lstStyle/>
          <a:p>
            <a:pPr eaLnBrk="1" hangingPunct="1"/>
            <a:r>
              <a:rPr lang="en-US" altLang="en-US" sz="3200" b="1" dirty="0" smtClean="0">
                <a:cs typeface="Arial" panose="020B0604020202020204" pitchFamily="34" charset="0"/>
              </a:rPr>
              <a:t>Oceans have absorbed ca. one-third of the CO</a:t>
            </a:r>
            <a:r>
              <a:rPr lang="en-US" altLang="en-US" sz="3200" b="1" baseline="-25000" dirty="0" smtClean="0">
                <a:cs typeface="Arial" panose="020B0604020202020204" pitchFamily="34" charset="0"/>
              </a:rPr>
              <a:t>2</a:t>
            </a:r>
            <a:r>
              <a:rPr lang="en-US" altLang="en-US" sz="3200" b="1" dirty="0" smtClean="0">
                <a:cs typeface="Arial" panose="020B0604020202020204" pitchFamily="34" charset="0"/>
              </a:rPr>
              <a:t> produced by human activities which has acidified surface layers of the ocean (decrease of 0.02 pH units per decade over last 30 </a:t>
            </a:r>
            <a:r>
              <a:rPr lang="en-US" altLang="en-US" sz="3200" b="1" dirty="0" err="1" smtClean="0">
                <a:cs typeface="Arial" panose="020B0604020202020204" pitchFamily="34" charset="0"/>
              </a:rPr>
              <a:t>yrs</a:t>
            </a:r>
            <a:r>
              <a:rPr lang="en-US" altLang="en-US" sz="3200" b="1" dirty="0" smtClean="0">
                <a:cs typeface="Arial" panose="020B0604020202020204" pitchFamily="34" charset="0"/>
              </a:rPr>
              <a:t> and 0.1 pH units overall).</a:t>
            </a:r>
          </a:p>
          <a:p>
            <a:pPr eaLnBrk="1" hangingPunct="1"/>
            <a:r>
              <a:rPr lang="en-US" altLang="en-US" sz="3200" b="1" dirty="0" smtClean="0">
                <a:cs typeface="Arial" panose="020B0604020202020204" pitchFamily="34" charset="0"/>
              </a:rPr>
              <a:t>Resulted in substantial     in carbonate ions that is unprecedented for millions of years.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20" y="2306827"/>
            <a:ext cx="5303520" cy="364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4227933" y="4036630"/>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638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261" y="5057679"/>
            <a:ext cx="5424739" cy="1600438"/>
          </a:xfrm>
          <a:prstGeom prst="rect">
            <a:avLst/>
          </a:prstGeom>
          <a:noFill/>
        </p:spPr>
        <p:txBody>
          <a:bodyPr wrap="square" rtlCol="0">
            <a:spAutoFit/>
          </a:bodyPr>
          <a:lstStyle/>
          <a:p>
            <a:r>
              <a:rPr lang="en-US" sz="2000" b="1" dirty="0"/>
              <a:t>Johnson et al. (2014), Contrasting </a:t>
            </a:r>
            <a:r>
              <a:rPr lang="en-US" sz="2000" b="1" dirty="0" smtClean="0"/>
              <a:t>effects </a:t>
            </a:r>
            <a:r>
              <a:rPr lang="en-US" sz="2000" b="1" dirty="0"/>
              <a:t>of ocean </a:t>
            </a:r>
            <a:r>
              <a:rPr lang="en-US" sz="2000" b="1" dirty="0" smtClean="0"/>
              <a:t>acidification on </a:t>
            </a:r>
            <a:r>
              <a:rPr lang="en-US" sz="2000" b="1" dirty="0"/>
              <a:t>tropical fleshy and calcareous </a:t>
            </a:r>
            <a:r>
              <a:rPr lang="en-US" sz="2000" b="1" dirty="0" smtClean="0"/>
              <a:t>algae.  </a:t>
            </a:r>
            <a:r>
              <a:rPr lang="en-US" sz="2000" b="1" dirty="0" err="1" smtClean="0"/>
              <a:t>PeerJ</a:t>
            </a:r>
            <a:r>
              <a:rPr lang="en-US" sz="2000" b="1" dirty="0"/>
              <a:t> </a:t>
            </a:r>
            <a:r>
              <a:rPr lang="en-US" sz="2000" b="1" dirty="0" smtClean="0"/>
              <a:t>2:e411;DOI</a:t>
            </a:r>
            <a:r>
              <a:rPr lang="en-US" sz="2000" b="1" dirty="0"/>
              <a:t> </a:t>
            </a:r>
            <a:r>
              <a:rPr lang="en-US" sz="2000" b="1" dirty="0" smtClean="0"/>
              <a:t>10.7717/peerj.411</a:t>
            </a:r>
            <a:endParaRPr lang="en-US" sz="2000" b="1" dirty="0"/>
          </a:p>
          <a:p>
            <a:endParaRPr lang="en-US" dirty="0"/>
          </a:p>
        </p:txBody>
      </p:sp>
      <p:sp>
        <p:nvSpPr>
          <p:cNvPr id="4" name="TextBox 3"/>
          <p:cNvSpPr txBox="1"/>
          <p:nvPr/>
        </p:nvSpPr>
        <p:spPr>
          <a:xfrm>
            <a:off x="6037143" y="71120"/>
            <a:ext cx="6154857" cy="6186309"/>
          </a:xfrm>
          <a:prstGeom prst="rect">
            <a:avLst/>
          </a:prstGeom>
          <a:noFill/>
        </p:spPr>
        <p:txBody>
          <a:bodyPr wrap="square" rtlCol="0">
            <a:spAutoFit/>
          </a:bodyPr>
          <a:lstStyle/>
          <a:p>
            <a:r>
              <a:rPr lang="en-US" sz="3600" b="1" dirty="0" smtClean="0"/>
              <a:t>A study of the effects of increasing CO</a:t>
            </a:r>
            <a:r>
              <a:rPr lang="en-US" sz="3600" b="1" baseline="-25000" dirty="0" smtClean="0"/>
              <a:t>2</a:t>
            </a:r>
            <a:r>
              <a:rPr lang="en-US" sz="3600" b="1" dirty="0" smtClean="0"/>
              <a:t> and </a:t>
            </a:r>
          </a:p>
          <a:p>
            <a:r>
              <a:rPr lang="en-US" sz="3600" b="1" dirty="0" smtClean="0"/>
              <a:t>resulting ocean </a:t>
            </a:r>
            <a:r>
              <a:rPr lang="en-US" sz="3600" b="1" dirty="0" smtClean="0">
                <a:solidFill>
                  <a:srgbClr val="FF0000"/>
                </a:solidFill>
              </a:rPr>
              <a:t>acidification</a:t>
            </a:r>
            <a:r>
              <a:rPr lang="en-US" sz="3600" b="1" dirty="0" smtClean="0"/>
              <a:t> on benthic algae on Palmyra Atoll  examined the </a:t>
            </a:r>
            <a:r>
              <a:rPr lang="en-US" sz="3600" b="1" dirty="0" smtClean="0">
                <a:solidFill>
                  <a:srgbClr val="FF0000"/>
                </a:solidFill>
              </a:rPr>
              <a:t>tradeoffs between enhanced photosynthesis and impaired </a:t>
            </a:r>
            <a:r>
              <a:rPr lang="en-US" sz="3600" b="1" dirty="0" err="1" smtClean="0">
                <a:solidFill>
                  <a:srgbClr val="FF0000"/>
                </a:solidFill>
              </a:rPr>
              <a:t>biomineralization</a:t>
            </a:r>
            <a:r>
              <a:rPr lang="en-US" sz="3600" b="1" dirty="0" smtClean="0"/>
              <a:t>.  Response varied by species, but the direction of response was consistent within groups.  </a:t>
            </a:r>
            <a:endParaRPr lang="en-US" sz="3600" b="1" dirty="0"/>
          </a:p>
        </p:txBody>
      </p:sp>
      <p:pic>
        <p:nvPicPr>
          <p:cNvPr id="8" name="Picture 7"/>
          <p:cNvPicPr>
            <a:picLocks noChangeAspect="1"/>
          </p:cNvPicPr>
          <p:nvPr/>
        </p:nvPicPr>
        <p:blipFill>
          <a:blip r:embed="rId2"/>
          <a:stretch>
            <a:fillRect/>
          </a:stretch>
        </p:blipFill>
        <p:spPr>
          <a:xfrm>
            <a:off x="-443916" y="160020"/>
            <a:ext cx="6346876" cy="4038600"/>
          </a:xfrm>
          <a:prstGeom prst="rect">
            <a:avLst/>
          </a:prstGeom>
        </p:spPr>
      </p:pic>
    </p:spTree>
    <p:extLst>
      <p:ext uri="{BB962C8B-B14F-4D97-AF65-F5344CB8AC3E}">
        <p14:creationId xmlns:p14="http://schemas.microsoft.com/office/powerpoint/2010/main" val="622125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52709"/>
            <a:ext cx="6258560" cy="615553"/>
          </a:xfrm>
          <a:prstGeom prst="rect">
            <a:avLst/>
          </a:prstGeom>
          <a:noFill/>
        </p:spPr>
        <p:txBody>
          <a:bodyPr wrap="square" rtlCol="0">
            <a:spAutoFit/>
          </a:bodyPr>
          <a:lstStyle/>
          <a:p>
            <a:r>
              <a:rPr lang="en-US" sz="1600" b="1" dirty="0"/>
              <a:t>Johnson et al. (</a:t>
            </a:r>
            <a:r>
              <a:rPr lang="en-US" sz="1600" b="1" dirty="0" smtClean="0"/>
              <a:t>2014)  </a:t>
            </a:r>
            <a:r>
              <a:rPr lang="en-US" sz="1600" b="1" dirty="0" err="1" smtClean="0"/>
              <a:t>PeerJ</a:t>
            </a:r>
            <a:r>
              <a:rPr lang="en-US" sz="1600" b="1" dirty="0" smtClean="0"/>
              <a:t> 2:e411;DOI</a:t>
            </a:r>
            <a:r>
              <a:rPr lang="en-US" sz="1600" b="1" dirty="0"/>
              <a:t> </a:t>
            </a:r>
            <a:r>
              <a:rPr lang="en-US" sz="1600" b="1" dirty="0" smtClean="0"/>
              <a:t>10.7717/peerj.411</a:t>
            </a:r>
            <a:endParaRPr lang="en-US" sz="1600" b="1" dirty="0"/>
          </a:p>
          <a:p>
            <a:endParaRPr lang="en-US" dirty="0"/>
          </a:p>
        </p:txBody>
      </p:sp>
      <p:sp>
        <p:nvSpPr>
          <p:cNvPr id="4" name="TextBox 3"/>
          <p:cNvSpPr txBox="1"/>
          <p:nvPr/>
        </p:nvSpPr>
        <p:spPr>
          <a:xfrm>
            <a:off x="6127005" y="302626"/>
            <a:ext cx="5980912" cy="6001643"/>
          </a:xfrm>
          <a:prstGeom prst="rect">
            <a:avLst/>
          </a:prstGeom>
          <a:noFill/>
        </p:spPr>
        <p:txBody>
          <a:bodyPr wrap="square" rtlCol="0">
            <a:spAutoFit/>
          </a:bodyPr>
          <a:lstStyle/>
          <a:p>
            <a:r>
              <a:rPr lang="en-US" sz="3200" b="1" dirty="0" smtClean="0"/>
              <a:t>Growth was enhanced in fleshy </a:t>
            </a:r>
            <a:r>
              <a:rPr lang="en-US" sz="3200" b="1" dirty="0" err="1" smtClean="0">
                <a:solidFill>
                  <a:srgbClr val="FF0000"/>
                </a:solidFill>
              </a:rPr>
              <a:t>macroalgae</a:t>
            </a:r>
            <a:r>
              <a:rPr lang="en-US" sz="3200" b="1" dirty="0" smtClean="0"/>
              <a:t>, calcification</a:t>
            </a:r>
          </a:p>
          <a:p>
            <a:r>
              <a:rPr lang="en-US" sz="3200" b="1" dirty="0" smtClean="0"/>
              <a:t>was decreased in </a:t>
            </a:r>
            <a:r>
              <a:rPr lang="en-US" sz="3200" b="1" dirty="0" smtClean="0">
                <a:solidFill>
                  <a:srgbClr val="FF0000"/>
                </a:solidFill>
              </a:rPr>
              <a:t>erect calcareous algae</a:t>
            </a:r>
            <a:r>
              <a:rPr lang="en-US" sz="3200" b="1" dirty="0" smtClean="0"/>
              <a:t>, and net dissolution occurred in </a:t>
            </a:r>
            <a:r>
              <a:rPr lang="en-US" sz="3200" b="1" dirty="0" err="1" smtClean="0">
                <a:solidFill>
                  <a:srgbClr val="FF0000"/>
                </a:solidFill>
              </a:rPr>
              <a:t>crustose</a:t>
            </a:r>
            <a:r>
              <a:rPr lang="en-US" sz="3200" b="1" dirty="0" smtClean="0">
                <a:solidFill>
                  <a:srgbClr val="FF0000"/>
                </a:solidFill>
              </a:rPr>
              <a:t> coralline algae</a:t>
            </a:r>
            <a:r>
              <a:rPr lang="en-US" sz="3200" b="1" dirty="0" smtClean="0"/>
              <a:t>.  There was no consistent effect on algal </a:t>
            </a:r>
            <a:r>
              <a:rPr lang="en-US" sz="3200" b="1" dirty="0" err="1" smtClean="0"/>
              <a:t>photophysiology</a:t>
            </a:r>
            <a:r>
              <a:rPr lang="en-US" sz="3200" b="1" dirty="0" smtClean="0"/>
              <a:t>.  </a:t>
            </a:r>
          </a:p>
          <a:p>
            <a:r>
              <a:rPr lang="en-US" sz="3200" b="1" dirty="0" smtClean="0"/>
              <a:t>Results point to      relative abundance of fleshy </a:t>
            </a:r>
            <a:r>
              <a:rPr lang="en-US" sz="3200" b="1" dirty="0" err="1" smtClean="0"/>
              <a:t>macroalgae</a:t>
            </a:r>
            <a:r>
              <a:rPr lang="en-US" sz="3200" b="1" dirty="0" smtClean="0"/>
              <a:t> on reefs and     biomass of calcifying algae with     ocean acidification.  </a:t>
            </a:r>
            <a:endParaRPr lang="en-US" sz="3200" b="1" dirty="0"/>
          </a:p>
        </p:txBody>
      </p:sp>
      <p:sp>
        <p:nvSpPr>
          <p:cNvPr id="5" name="Up Arrow 4"/>
          <p:cNvSpPr/>
          <p:nvPr/>
        </p:nvSpPr>
        <p:spPr>
          <a:xfrm>
            <a:off x="9694742" y="5242898"/>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8953236" y="3835082"/>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380601" y="4786294"/>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63605" y="0"/>
            <a:ext cx="6207601" cy="5673573"/>
          </a:xfrm>
          <a:prstGeom prst="rect">
            <a:avLst/>
          </a:prstGeom>
        </p:spPr>
      </p:pic>
      <p:sp>
        <p:nvSpPr>
          <p:cNvPr id="9" name="TextBox 8"/>
          <p:cNvSpPr txBox="1"/>
          <p:nvPr/>
        </p:nvSpPr>
        <p:spPr>
          <a:xfrm>
            <a:off x="0" y="5673573"/>
            <a:ext cx="5171416" cy="369332"/>
          </a:xfrm>
          <a:prstGeom prst="rect">
            <a:avLst/>
          </a:prstGeom>
          <a:noFill/>
        </p:spPr>
        <p:txBody>
          <a:bodyPr wrap="none" rtlCol="0">
            <a:spAutoFit/>
          </a:bodyPr>
          <a:lstStyle/>
          <a:p>
            <a:r>
              <a:rPr lang="en-US" dirty="0" smtClean="0"/>
              <a:t>Brown: fleshy; Green: erect calcareous; Red: </a:t>
            </a:r>
            <a:r>
              <a:rPr lang="en-US" dirty="0" err="1" smtClean="0"/>
              <a:t>crustose</a:t>
            </a:r>
            <a:endParaRPr lang="en-US" dirty="0"/>
          </a:p>
        </p:txBody>
      </p:sp>
    </p:spTree>
    <p:extLst>
      <p:ext uri="{BB962C8B-B14F-4D97-AF65-F5344CB8AC3E}">
        <p14:creationId xmlns:p14="http://schemas.microsoft.com/office/powerpoint/2010/main" val="404796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8" y="311821"/>
            <a:ext cx="12029162" cy="1325563"/>
          </a:xfrm>
        </p:spPr>
        <p:txBody>
          <a:bodyPr/>
          <a:lstStyle/>
          <a:p>
            <a:r>
              <a:rPr lang="en-US" b="1" dirty="0" smtClean="0"/>
              <a:t>Generalizations about major diatoms species in GYE</a:t>
            </a:r>
            <a:endParaRPr lang="en-US" b="1" dirty="0"/>
          </a:p>
        </p:txBody>
      </p:sp>
      <p:sp>
        <p:nvSpPr>
          <p:cNvPr id="4" name="Content Placeholder 3"/>
          <p:cNvSpPr>
            <a:spLocks noGrp="1"/>
          </p:cNvSpPr>
          <p:nvPr>
            <p:ph idx="1"/>
          </p:nvPr>
        </p:nvSpPr>
        <p:spPr>
          <a:xfrm>
            <a:off x="0" y="1906740"/>
            <a:ext cx="9857984" cy="6187857"/>
          </a:xfrm>
        </p:spPr>
        <p:txBody>
          <a:bodyPr>
            <a:normAutofit/>
          </a:bodyPr>
          <a:lstStyle/>
          <a:p>
            <a:r>
              <a:rPr lang="en-US" sz="3600" b="1" i="1" dirty="0" err="1" smtClean="0"/>
              <a:t>Asterionella</a:t>
            </a:r>
            <a:r>
              <a:rPr lang="en-US" sz="3600" b="1" i="1" dirty="0" smtClean="0"/>
              <a:t> </a:t>
            </a:r>
            <a:r>
              <a:rPr lang="en-US" sz="3600" b="1" i="1" dirty="0" err="1" smtClean="0"/>
              <a:t>formosa</a:t>
            </a:r>
            <a:r>
              <a:rPr lang="en-US" sz="3600" b="1" dirty="0" smtClean="0"/>
              <a:t>:  </a:t>
            </a:r>
            <a:r>
              <a:rPr lang="en-US" sz="3600" dirty="0" smtClean="0"/>
              <a:t>needs high Si, moderate N, favored by early stratification and warm </a:t>
            </a:r>
            <a:r>
              <a:rPr lang="en-US" sz="3600" dirty="0" err="1" smtClean="0"/>
              <a:t>epilimnion</a:t>
            </a:r>
            <a:endParaRPr lang="en-US" sz="3600" dirty="0" smtClean="0"/>
          </a:p>
          <a:p>
            <a:r>
              <a:rPr lang="en-US" sz="3600" b="1" i="1" dirty="0" err="1" smtClean="0"/>
              <a:t>Aulacosira</a:t>
            </a:r>
            <a:r>
              <a:rPr lang="en-US" sz="3600" b="1" i="1" dirty="0" smtClean="0"/>
              <a:t> </a:t>
            </a:r>
            <a:r>
              <a:rPr lang="en-US" sz="3600" b="1" i="1" dirty="0" err="1" smtClean="0"/>
              <a:t>subarctica</a:t>
            </a:r>
            <a:r>
              <a:rPr lang="en-US" sz="3600" b="1" dirty="0" smtClean="0"/>
              <a:t>:  </a:t>
            </a:r>
            <a:r>
              <a:rPr lang="en-US" sz="3600" dirty="0" smtClean="0"/>
              <a:t>low light specialist, favored by deep mixing, low nutrients, early stratification</a:t>
            </a:r>
          </a:p>
          <a:p>
            <a:r>
              <a:rPr lang="en-US" sz="3600" b="1" i="1" dirty="0" err="1" smtClean="0"/>
              <a:t>Cyclotella</a:t>
            </a:r>
            <a:r>
              <a:rPr lang="en-US" sz="3600" b="1" i="1" dirty="0" smtClean="0"/>
              <a:t> </a:t>
            </a:r>
            <a:r>
              <a:rPr lang="en-US" sz="3600" b="1" i="1" dirty="0" err="1" smtClean="0"/>
              <a:t>bodanica</a:t>
            </a:r>
            <a:r>
              <a:rPr lang="en-US" sz="3600" b="1" dirty="0" smtClean="0"/>
              <a:t>:  </a:t>
            </a:r>
            <a:r>
              <a:rPr lang="en-US" sz="3600" dirty="0" smtClean="0"/>
              <a:t>grows under low-N, usually in late summer, favored by low precipitation years</a:t>
            </a:r>
          </a:p>
          <a:p>
            <a:endParaRPr lang="en-US" sz="2400" dirty="0"/>
          </a:p>
        </p:txBody>
      </p:sp>
      <p:pic>
        <p:nvPicPr>
          <p:cNvPr id="7172" name="Picture 4" descr="Image result for asterionella form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5257" y="1808481"/>
            <a:ext cx="1272475" cy="122620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ulacoseira subarc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5257" y="3404273"/>
            <a:ext cx="1247340" cy="94382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yclotella bodanica var intermedia g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5257" y="4717683"/>
            <a:ext cx="1118836" cy="111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56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180" y="-44193"/>
            <a:ext cx="10515600" cy="1325563"/>
          </a:xfrm>
        </p:spPr>
        <p:txBody>
          <a:bodyPr>
            <a:normAutofit/>
          </a:bodyPr>
          <a:lstStyle/>
          <a:p>
            <a:pPr algn="ctr"/>
            <a:r>
              <a:rPr lang="en-US" sz="5400" b="1" dirty="0" err="1" smtClean="0"/>
              <a:t>Crustose</a:t>
            </a:r>
            <a:r>
              <a:rPr lang="en-US" sz="5400" b="1" dirty="0" smtClean="0"/>
              <a:t> Coralline Algae</a:t>
            </a:r>
            <a:endParaRPr lang="en-US" sz="5400" b="1" dirty="0"/>
          </a:p>
        </p:txBody>
      </p:sp>
      <p:sp>
        <p:nvSpPr>
          <p:cNvPr id="3" name="Content Placeholder 2"/>
          <p:cNvSpPr>
            <a:spLocks noGrp="1"/>
          </p:cNvSpPr>
          <p:nvPr>
            <p:ph idx="1"/>
          </p:nvPr>
        </p:nvSpPr>
        <p:spPr>
          <a:xfrm>
            <a:off x="266086" y="1301416"/>
            <a:ext cx="11925913" cy="4931218"/>
          </a:xfrm>
        </p:spPr>
        <p:txBody>
          <a:bodyPr>
            <a:noAutofit/>
          </a:bodyPr>
          <a:lstStyle/>
          <a:p>
            <a:r>
              <a:rPr lang="en-US" sz="3200" b="1" dirty="0" smtClean="0"/>
              <a:t>CCA are important marine </a:t>
            </a:r>
            <a:r>
              <a:rPr lang="en-US" sz="3200" b="1" dirty="0" err="1" smtClean="0">
                <a:solidFill>
                  <a:srgbClr val="FF0000"/>
                </a:solidFill>
              </a:rPr>
              <a:t>calcifiers</a:t>
            </a:r>
            <a:r>
              <a:rPr lang="en-US" sz="3200" b="1" dirty="0" smtClean="0"/>
              <a:t>, especially on coral reefs</a:t>
            </a:r>
          </a:p>
          <a:p>
            <a:r>
              <a:rPr lang="en-US" sz="3200" b="1" dirty="0" smtClean="0"/>
              <a:t>CCA </a:t>
            </a:r>
            <a:r>
              <a:rPr lang="en-US" sz="3200" b="1" dirty="0" smtClean="0">
                <a:solidFill>
                  <a:srgbClr val="FF0000"/>
                </a:solidFill>
              </a:rPr>
              <a:t>consolidate</a:t>
            </a:r>
            <a:r>
              <a:rPr lang="en-US" sz="3200" b="1" dirty="0" smtClean="0"/>
              <a:t> the reef platform and induce settlement of larvae</a:t>
            </a:r>
          </a:p>
          <a:p>
            <a:r>
              <a:rPr lang="en-US" sz="3200" b="1" dirty="0" smtClean="0"/>
              <a:t>CCA </a:t>
            </a:r>
            <a:r>
              <a:rPr lang="en-US" sz="3200" b="1" dirty="0" smtClean="0">
                <a:solidFill>
                  <a:srgbClr val="FF0000"/>
                </a:solidFill>
              </a:rPr>
              <a:t>create habitats </a:t>
            </a:r>
            <a:r>
              <a:rPr lang="en-US" sz="3200" b="1" dirty="0" smtClean="0"/>
              <a:t>and promote </a:t>
            </a:r>
            <a:r>
              <a:rPr lang="en-US" sz="3200" b="1" dirty="0" smtClean="0">
                <a:solidFill>
                  <a:srgbClr val="FF0000"/>
                </a:solidFill>
              </a:rPr>
              <a:t>biodiversity</a:t>
            </a:r>
          </a:p>
          <a:p>
            <a:r>
              <a:rPr lang="en-US" sz="3200" b="1" dirty="0" smtClean="0"/>
              <a:t>CCA are important in </a:t>
            </a:r>
            <a:r>
              <a:rPr lang="en-US" sz="3200" b="1" dirty="0" smtClean="0">
                <a:solidFill>
                  <a:srgbClr val="FF0000"/>
                </a:solidFill>
              </a:rPr>
              <a:t>biogeochemical cycling</a:t>
            </a:r>
            <a:r>
              <a:rPr lang="en-US" sz="3200" b="1" dirty="0" smtClean="0"/>
              <a:t>, especially carbon sequestration</a:t>
            </a:r>
          </a:p>
          <a:p>
            <a:r>
              <a:rPr lang="en-US" sz="3200" b="1" dirty="0" smtClean="0"/>
              <a:t>CCA are particularly </a:t>
            </a:r>
            <a:r>
              <a:rPr lang="en-US" sz="3200" b="1" dirty="0" smtClean="0">
                <a:solidFill>
                  <a:srgbClr val="FF0000"/>
                </a:solidFill>
              </a:rPr>
              <a:t>sensitive to acidification </a:t>
            </a:r>
            <a:r>
              <a:rPr lang="en-US" sz="3200" b="1" dirty="0" smtClean="0"/>
              <a:t>because they have high-magnesium calcite which is sensitive to dissolution</a:t>
            </a:r>
          </a:p>
          <a:p>
            <a:r>
              <a:rPr lang="en-US" sz="3200" b="1" dirty="0" smtClean="0"/>
              <a:t>Net calcification, growth and primary production have all been shown to     under      CO</a:t>
            </a:r>
            <a:r>
              <a:rPr lang="en-US" sz="3200" b="1" baseline="-25000" dirty="0" smtClean="0"/>
              <a:t>2</a:t>
            </a:r>
            <a:r>
              <a:rPr lang="en-US" sz="3200" b="1" dirty="0" smtClean="0"/>
              <a:t> concentrations. </a:t>
            </a:r>
            <a:endParaRPr lang="en-US" sz="3200" b="1" dirty="0"/>
          </a:p>
        </p:txBody>
      </p:sp>
      <p:sp>
        <p:nvSpPr>
          <p:cNvPr id="4" name="TextBox 3"/>
          <p:cNvSpPr txBox="1"/>
          <p:nvPr/>
        </p:nvSpPr>
        <p:spPr>
          <a:xfrm>
            <a:off x="1280160" y="6410960"/>
            <a:ext cx="5951373" cy="461665"/>
          </a:xfrm>
          <a:prstGeom prst="rect">
            <a:avLst/>
          </a:prstGeom>
          <a:noFill/>
        </p:spPr>
        <p:txBody>
          <a:bodyPr wrap="none" rtlCol="0">
            <a:spAutoFit/>
          </a:bodyPr>
          <a:lstStyle/>
          <a:p>
            <a:r>
              <a:rPr lang="en-US" sz="2400" b="1" dirty="0" smtClean="0"/>
              <a:t>Ordonez et al. 2014  Biol. Bull.  226:255-268.  </a:t>
            </a:r>
            <a:endParaRPr lang="en-US" sz="2400" b="1" dirty="0"/>
          </a:p>
        </p:txBody>
      </p:sp>
      <p:sp>
        <p:nvSpPr>
          <p:cNvPr id="5" name="Down Arrow 4"/>
          <p:cNvSpPr/>
          <p:nvPr/>
        </p:nvSpPr>
        <p:spPr>
          <a:xfrm>
            <a:off x="2262148" y="5522443"/>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3740632" y="5522443"/>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137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38" y="1048936"/>
            <a:ext cx="3606800" cy="2754546"/>
          </a:xfrm>
          <a:prstGeom prst="rect">
            <a:avLst/>
          </a:prstGeom>
        </p:spPr>
      </p:pic>
      <p:sp>
        <p:nvSpPr>
          <p:cNvPr id="4" name="TextBox 3"/>
          <p:cNvSpPr txBox="1"/>
          <p:nvPr/>
        </p:nvSpPr>
        <p:spPr>
          <a:xfrm>
            <a:off x="3813153" y="784615"/>
            <a:ext cx="8378847" cy="5078313"/>
          </a:xfrm>
          <a:prstGeom prst="rect">
            <a:avLst/>
          </a:prstGeom>
          <a:noFill/>
        </p:spPr>
        <p:txBody>
          <a:bodyPr wrap="square" rtlCol="0">
            <a:spAutoFit/>
          </a:bodyPr>
          <a:lstStyle/>
          <a:p>
            <a:pPr marL="342900" indent="-342900">
              <a:buFont typeface="Arial" panose="020B0604020202020204" pitchFamily="34" charset="0"/>
              <a:buChar char="•"/>
            </a:pPr>
            <a:r>
              <a:rPr lang="en-US" sz="3600" b="1" dirty="0" smtClean="0"/>
              <a:t>CCA cover showed a     response to increasing </a:t>
            </a:r>
            <a:r>
              <a:rPr lang="el-GR" sz="3600" b="1" dirty="0" smtClean="0"/>
              <a:t>ρ</a:t>
            </a:r>
            <a:r>
              <a:rPr lang="en-US" sz="3600" b="1" dirty="0" smtClean="0"/>
              <a:t>CO</a:t>
            </a:r>
            <a:r>
              <a:rPr lang="en-US" sz="3600" b="1" baseline="-25000" dirty="0" smtClean="0"/>
              <a:t>2 </a:t>
            </a:r>
            <a:r>
              <a:rPr lang="en-US" sz="3600" b="1" dirty="0" smtClean="0"/>
              <a:t>levels.</a:t>
            </a:r>
          </a:p>
          <a:p>
            <a:pPr marL="342900" indent="-342900">
              <a:buFont typeface="Arial" panose="020B0604020202020204" pitchFamily="34" charset="0"/>
              <a:buChar char="•"/>
            </a:pPr>
            <a:r>
              <a:rPr lang="en-US" sz="3600" b="1" dirty="0" smtClean="0"/>
              <a:t>The </a:t>
            </a:r>
            <a:r>
              <a:rPr lang="en-US" sz="3600" b="1" dirty="0" smtClean="0">
                <a:solidFill>
                  <a:srgbClr val="FF0000"/>
                </a:solidFill>
              </a:rPr>
              <a:t>density</a:t>
            </a:r>
            <a:r>
              <a:rPr lang="en-US" sz="3600" b="1" dirty="0" smtClean="0"/>
              <a:t> of individuals for some CCA taxa     significantly with increased CO</a:t>
            </a:r>
            <a:r>
              <a:rPr lang="en-US" sz="3600" b="1" baseline="-25000" dirty="0" smtClean="0"/>
              <a:t>2</a:t>
            </a:r>
            <a:r>
              <a:rPr lang="en-US" sz="3600" b="1" dirty="0" smtClean="0"/>
              <a:t>.</a:t>
            </a:r>
          </a:p>
          <a:p>
            <a:pPr marL="342900" indent="-342900">
              <a:buFont typeface="Arial" panose="020B0604020202020204" pitchFamily="34" charset="0"/>
              <a:buChar char="•"/>
            </a:pPr>
            <a:r>
              <a:rPr lang="en-US" sz="3600" b="1" dirty="0" smtClean="0"/>
              <a:t>The </a:t>
            </a:r>
            <a:r>
              <a:rPr lang="en-US" sz="3600" b="1" dirty="0" smtClean="0">
                <a:solidFill>
                  <a:srgbClr val="FF0000"/>
                </a:solidFill>
              </a:rPr>
              <a:t>number</a:t>
            </a:r>
            <a:r>
              <a:rPr lang="en-US" sz="3600" b="1" dirty="0" smtClean="0"/>
              <a:t> of reproductive individuals of </a:t>
            </a:r>
            <a:r>
              <a:rPr lang="en-US" sz="3600" b="1" i="1" dirty="0" err="1" smtClean="0"/>
              <a:t>Pneophyllum</a:t>
            </a:r>
            <a:r>
              <a:rPr lang="en-US" sz="3600" b="1" dirty="0" smtClean="0"/>
              <a:t> sp.      by 80% between control and high CO</a:t>
            </a:r>
            <a:r>
              <a:rPr lang="en-US" sz="3600" b="1" baseline="-25000" dirty="0" smtClean="0"/>
              <a:t>2</a:t>
            </a:r>
            <a:r>
              <a:rPr lang="en-US" sz="3600" b="1" dirty="0" smtClean="0"/>
              <a:t> levels.  </a:t>
            </a:r>
          </a:p>
          <a:p>
            <a:pPr marL="342900" indent="-342900">
              <a:buFont typeface="Arial" panose="020B0604020202020204" pitchFamily="34" charset="0"/>
              <a:buChar char="•"/>
            </a:pPr>
            <a:r>
              <a:rPr lang="en-US" sz="3600" b="1" dirty="0" smtClean="0"/>
              <a:t>Effects on </a:t>
            </a:r>
            <a:r>
              <a:rPr lang="en-US" sz="3600" b="1" dirty="0" smtClean="0">
                <a:solidFill>
                  <a:srgbClr val="FF0000"/>
                </a:solidFill>
              </a:rPr>
              <a:t>size structure </a:t>
            </a:r>
            <a:r>
              <a:rPr lang="en-US" sz="3600" b="1" dirty="0" smtClean="0"/>
              <a:t>of populations was variable and species specific. </a:t>
            </a:r>
          </a:p>
        </p:txBody>
      </p:sp>
      <p:sp>
        <p:nvSpPr>
          <p:cNvPr id="5" name="TextBox 4"/>
          <p:cNvSpPr txBox="1"/>
          <p:nvPr/>
        </p:nvSpPr>
        <p:spPr>
          <a:xfrm>
            <a:off x="4099032" y="6502357"/>
            <a:ext cx="4517327" cy="646331"/>
          </a:xfrm>
          <a:prstGeom prst="rect">
            <a:avLst/>
          </a:prstGeom>
          <a:noFill/>
        </p:spPr>
        <p:txBody>
          <a:bodyPr wrap="none" rtlCol="0">
            <a:spAutoFit/>
          </a:bodyPr>
          <a:lstStyle/>
          <a:p>
            <a:r>
              <a:rPr lang="en-US" b="1" dirty="0"/>
              <a:t>Ordonez et al. 2014  Biol. Bull.  226:255-268.  </a:t>
            </a:r>
          </a:p>
          <a:p>
            <a:endParaRPr lang="en-US" dirty="0"/>
          </a:p>
        </p:txBody>
      </p:sp>
      <p:sp>
        <p:nvSpPr>
          <p:cNvPr id="6" name="Down Arrow 5"/>
          <p:cNvSpPr/>
          <p:nvPr/>
        </p:nvSpPr>
        <p:spPr>
          <a:xfrm>
            <a:off x="8188610" y="930166"/>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7909037" y="3647016"/>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123094" y="2590101"/>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16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049294"/>
            <a:ext cx="3813153" cy="4407905"/>
          </a:xfrm>
          <a:prstGeom prst="rect">
            <a:avLst/>
          </a:prstGeom>
        </p:spPr>
      </p:pic>
      <p:sp>
        <p:nvSpPr>
          <p:cNvPr id="4" name="TextBox 3"/>
          <p:cNvSpPr txBox="1"/>
          <p:nvPr/>
        </p:nvSpPr>
        <p:spPr>
          <a:xfrm>
            <a:off x="3813153" y="204952"/>
            <a:ext cx="8378847" cy="6001643"/>
          </a:xfrm>
          <a:prstGeom prst="rect">
            <a:avLst/>
          </a:prstGeom>
          <a:noFill/>
        </p:spPr>
        <p:txBody>
          <a:bodyPr wrap="square" rtlCol="0">
            <a:spAutoFit/>
          </a:bodyPr>
          <a:lstStyle/>
          <a:p>
            <a:pPr marL="342900" indent="-342900">
              <a:buFont typeface="Arial" panose="020B0604020202020204" pitchFamily="34" charset="0"/>
              <a:buChar char="•"/>
            </a:pPr>
            <a:r>
              <a:rPr lang="en-US" sz="3200" b="1" dirty="0" smtClean="0">
                <a:solidFill>
                  <a:srgbClr val="FF0000"/>
                </a:solidFill>
              </a:rPr>
              <a:t>Thick</a:t>
            </a:r>
            <a:r>
              <a:rPr lang="en-US" sz="3200" b="1" dirty="0" smtClean="0"/>
              <a:t>-crusted taxa had </a:t>
            </a:r>
            <a:r>
              <a:rPr lang="en-US" sz="3200" b="1" dirty="0" smtClean="0">
                <a:solidFill>
                  <a:srgbClr val="FF0000"/>
                </a:solidFill>
              </a:rPr>
              <a:t>slower growth </a:t>
            </a:r>
            <a:r>
              <a:rPr lang="en-US" sz="3200" b="1" dirty="0" smtClean="0"/>
              <a:t>than </a:t>
            </a:r>
            <a:r>
              <a:rPr lang="en-US" sz="3200" b="1" dirty="0" smtClean="0">
                <a:solidFill>
                  <a:srgbClr val="FF0000"/>
                </a:solidFill>
              </a:rPr>
              <a:t>thin</a:t>
            </a:r>
            <a:r>
              <a:rPr lang="en-US" sz="3200" b="1" dirty="0" smtClean="0"/>
              <a:t>-crusted taxa. </a:t>
            </a:r>
          </a:p>
          <a:p>
            <a:pPr marL="342900" indent="-342900">
              <a:buFont typeface="Arial" panose="020B0604020202020204" pitchFamily="34" charset="0"/>
              <a:buChar char="•"/>
            </a:pPr>
            <a:r>
              <a:rPr lang="en-US" sz="3200" b="1" dirty="0" smtClean="0"/>
              <a:t>Changes is species composition of the CCA community may be because of </a:t>
            </a:r>
            <a:r>
              <a:rPr lang="en-US" sz="3200" b="1" dirty="0" smtClean="0">
                <a:solidFill>
                  <a:srgbClr val="FF0000"/>
                </a:solidFill>
              </a:rPr>
              <a:t>space competition</a:t>
            </a:r>
            <a:r>
              <a:rPr lang="en-US" sz="3200" b="1" dirty="0" smtClean="0"/>
              <a:t>, variability in </a:t>
            </a:r>
            <a:r>
              <a:rPr lang="en-US" sz="3200" b="1" dirty="0" smtClean="0">
                <a:solidFill>
                  <a:srgbClr val="FF0000"/>
                </a:solidFill>
              </a:rPr>
              <a:t>spore generation</a:t>
            </a:r>
            <a:r>
              <a:rPr lang="en-US" sz="3200" b="1" dirty="0" smtClean="0"/>
              <a:t>, variability in </a:t>
            </a:r>
            <a:r>
              <a:rPr lang="en-US" sz="3200" b="1" dirty="0" smtClean="0">
                <a:solidFill>
                  <a:srgbClr val="FF0000"/>
                </a:solidFill>
              </a:rPr>
              <a:t>settlement success</a:t>
            </a:r>
            <a:r>
              <a:rPr lang="en-US" sz="3200" b="1" dirty="0" smtClean="0"/>
              <a:t>, and effects of increased CO</a:t>
            </a:r>
            <a:r>
              <a:rPr lang="en-US" sz="3200" b="1" baseline="-25000" dirty="0" smtClean="0"/>
              <a:t>2 </a:t>
            </a:r>
            <a:r>
              <a:rPr lang="en-US" sz="3200" b="1" dirty="0" smtClean="0"/>
              <a:t>on </a:t>
            </a:r>
            <a:r>
              <a:rPr lang="en-US" sz="3200" b="1" dirty="0" smtClean="0">
                <a:solidFill>
                  <a:srgbClr val="FF0000"/>
                </a:solidFill>
              </a:rPr>
              <a:t>physiology</a:t>
            </a:r>
            <a:r>
              <a:rPr lang="en-US" sz="3200" b="1" dirty="0" smtClean="0"/>
              <a:t>.  </a:t>
            </a:r>
          </a:p>
          <a:p>
            <a:pPr marL="342900" indent="-342900">
              <a:buFont typeface="Arial" panose="020B0604020202020204" pitchFamily="34" charset="0"/>
              <a:buChar char="•"/>
            </a:pPr>
            <a:r>
              <a:rPr lang="en-US" sz="3200" b="1" dirty="0"/>
              <a:t> </a:t>
            </a:r>
            <a:r>
              <a:rPr lang="en-US" sz="3200" b="1" dirty="0" smtClean="0"/>
              <a:t>    of acidification in the future could lead to </a:t>
            </a:r>
            <a:r>
              <a:rPr lang="en-US" sz="3200" b="1" dirty="0" smtClean="0">
                <a:solidFill>
                  <a:srgbClr val="FF0000"/>
                </a:solidFill>
              </a:rPr>
              <a:t>species shifts </a:t>
            </a:r>
            <a:r>
              <a:rPr lang="en-US" sz="3200" b="1" dirty="0" smtClean="0"/>
              <a:t>from thick- to thin-crusted species which may make them unable to cement reefs enough to withstand high disturbance events.   </a:t>
            </a:r>
            <a:endParaRPr lang="en-US" sz="3200" b="1" dirty="0"/>
          </a:p>
        </p:txBody>
      </p:sp>
      <p:sp>
        <p:nvSpPr>
          <p:cNvPr id="5" name="TextBox 4"/>
          <p:cNvSpPr txBox="1"/>
          <p:nvPr/>
        </p:nvSpPr>
        <p:spPr>
          <a:xfrm>
            <a:off x="4099032" y="6502357"/>
            <a:ext cx="4517327" cy="646331"/>
          </a:xfrm>
          <a:prstGeom prst="rect">
            <a:avLst/>
          </a:prstGeom>
          <a:noFill/>
        </p:spPr>
        <p:txBody>
          <a:bodyPr wrap="none" rtlCol="0">
            <a:spAutoFit/>
          </a:bodyPr>
          <a:lstStyle/>
          <a:p>
            <a:r>
              <a:rPr lang="en-US" b="1" dirty="0"/>
              <a:t>Ordonez et al. 2014  Biol. Bull.  226:255-268.  </a:t>
            </a:r>
          </a:p>
          <a:p>
            <a:endParaRPr lang="en-US" dirty="0"/>
          </a:p>
        </p:txBody>
      </p:sp>
      <p:sp>
        <p:nvSpPr>
          <p:cNvPr id="9" name="Up Arrow 8"/>
          <p:cNvSpPr/>
          <p:nvPr/>
        </p:nvSpPr>
        <p:spPr>
          <a:xfrm>
            <a:off x="4268251" y="3692542"/>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3014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Coccolithophore</a:t>
            </a:r>
            <a:r>
              <a:rPr lang="en-US" b="1" dirty="0" smtClean="0"/>
              <a:t> calcification </a:t>
            </a:r>
            <a:endParaRPr lang="en-US" b="1" dirty="0"/>
          </a:p>
        </p:txBody>
      </p:sp>
      <p:sp>
        <p:nvSpPr>
          <p:cNvPr id="3" name="Content Placeholder 2"/>
          <p:cNvSpPr>
            <a:spLocks noGrp="1"/>
          </p:cNvSpPr>
          <p:nvPr>
            <p:ph idx="1"/>
          </p:nvPr>
        </p:nvSpPr>
        <p:spPr>
          <a:xfrm>
            <a:off x="304800" y="1836135"/>
            <a:ext cx="11227676" cy="5373963"/>
          </a:xfrm>
        </p:spPr>
        <p:txBody>
          <a:bodyPr>
            <a:normAutofit/>
          </a:bodyPr>
          <a:lstStyle/>
          <a:p>
            <a:r>
              <a:rPr lang="en-US" b="1" i="1" dirty="0" err="1" smtClean="0"/>
              <a:t>Emiliana</a:t>
            </a:r>
            <a:r>
              <a:rPr lang="en-US" b="1" i="1" dirty="0" smtClean="0"/>
              <a:t> </a:t>
            </a:r>
            <a:r>
              <a:rPr lang="en-US" b="1" i="1" dirty="0" err="1" smtClean="0"/>
              <a:t>huxleyi</a:t>
            </a:r>
            <a:r>
              <a:rPr lang="en-US" b="1" i="1" dirty="0"/>
              <a:t> </a:t>
            </a:r>
            <a:r>
              <a:rPr lang="en-US" b="1" dirty="0" smtClean="0">
                <a:solidFill>
                  <a:srgbClr val="FF0000"/>
                </a:solidFill>
              </a:rPr>
              <a:t>increases</a:t>
            </a:r>
            <a:r>
              <a:rPr lang="en-US" b="1" dirty="0" smtClean="0"/>
              <a:t> calcification and net primary production under increased CO</a:t>
            </a:r>
            <a:r>
              <a:rPr lang="en-US" b="1" baseline="-25000" dirty="0" smtClean="0"/>
              <a:t>2</a:t>
            </a:r>
            <a:r>
              <a:rPr lang="en-US" b="1" dirty="0" smtClean="0"/>
              <a:t>.  There has been a 40% increase in </a:t>
            </a:r>
            <a:r>
              <a:rPr lang="en-US" b="1" dirty="0" err="1" smtClean="0"/>
              <a:t>coccolith</a:t>
            </a:r>
            <a:r>
              <a:rPr lang="en-US" b="1" dirty="0" smtClean="0"/>
              <a:t> mass over the past 220 years </a:t>
            </a:r>
            <a:r>
              <a:rPr lang="en-US" sz="1800" b="1" dirty="0" smtClean="0"/>
              <a:t>(Iglesias-Rodriguez et al. 2008. Science 320:336-340)</a:t>
            </a:r>
          </a:p>
          <a:p>
            <a:r>
              <a:rPr lang="en-US" b="1" dirty="0" smtClean="0"/>
              <a:t>E. </a:t>
            </a:r>
            <a:r>
              <a:rPr lang="en-US" b="1" dirty="0" err="1" smtClean="0"/>
              <a:t>huxleyi</a:t>
            </a:r>
            <a:r>
              <a:rPr lang="en-US" b="1" dirty="0" smtClean="0"/>
              <a:t> is </a:t>
            </a:r>
            <a:r>
              <a:rPr lang="en-US" b="1" dirty="0" smtClean="0">
                <a:solidFill>
                  <a:srgbClr val="FF0000"/>
                </a:solidFill>
              </a:rPr>
              <a:t>expanding</a:t>
            </a:r>
            <a:r>
              <a:rPr lang="en-US" b="1" dirty="0" smtClean="0"/>
              <a:t> its range into the polar oceans and appears to be more sensitive to temperature and salinity than to carbonate chemistry </a:t>
            </a:r>
            <a:r>
              <a:rPr lang="en-US" sz="1800" b="1" dirty="0" smtClean="0"/>
              <a:t>(Winter et al. 2014.  J. Plank Res. 36: 316-325)</a:t>
            </a:r>
          </a:p>
          <a:p>
            <a:r>
              <a:rPr lang="en-US" b="1" dirty="0"/>
              <a:t>There was a progressive </a:t>
            </a:r>
            <a:r>
              <a:rPr lang="en-US" b="1" dirty="0">
                <a:solidFill>
                  <a:srgbClr val="FF0000"/>
                </a:solidFill>
              </a:rPr>
              <a:t>decrease</a:t>
            </a:r>
            <a:r>
              <a:rPr lang="en-US" b="1" dirty="0"/>
              <a:t> in </a:t>
            </a:r>
            <a:r>
              <a:rPr lang="en-US" b="1" dirty="0" err="1"/>
              <a:t>coccolithophore</a:t>
            </a:r>
            <a:r>
              <a:rPr lang="en-US" b="1" dirty="0"/>
              <a:t> cell abundance and diversity along a natural calcite saturation gradient caused by CO</a:t>
            </a:r>
            <a:r>
              <a:rPr lang="en-US" b="1" baseline="-25000" dirty="0"/>
              <a:t>2</a:t>
            </a:r>
            <a:r>
              <a:rPr lang="en-US" b="1" dirty="0"/>
              <a:t> seeps </a:t>
            </a:r>
            <a:r>
              <a:rPr lang="en-US" sz="1800" b="1" dirty="0"/>
              <a:t>(</a:t>
            </a:r>
            <a:r>
              <a:rPr lang="en-US" sz="1800" b="1" dirty="0" err="1"/>
              <a:t>Ziveri</a:t>
            </a:r>
            <a:r>
              <a:rPr lang="en-US" sz="1800" b="1" dirty="0"/>
              <a:t> et al. 2014.  </a:t>
            </a:r>
            <a:r>
              <a:rPr lang="en-US" sz="1800" b="1" dirty="0" err="1"/>
              <a:t>Biol</a:t>
            </a:r>
            <a:r>
              <a:rPr lang="en-US" sz="1800" b="1" dirty="0"/>
              <a:t> Bull. 226:282-290</a:t>
            </a:r>
            <a:r>
              <a:rPr lang="en-US" sz="1800" b="1" dirty="0" smtClean="0"/>
              <a:t>)</a:t>
            </a:r>
          </a:p>
          <a:p>
            <a:r>
              <a:rPr lang="en-US" b="1" dirty="0" err="1" smtClean="0"/>
              <a:t>Coccolithophores</a:t>
            </a:r>
            <a:r>
              <a:rPr lang="en-US" b="1" dirty="0" smtClean="0"/>
              <a:t> are important </a:t>
            </a:r>
            <a:r>
              <a:rPr lang="en-US" b="1" dirty="0" smtClean="0">
                <a:solidFill>
                  <a:srgbClr val="FF0000"/>
                </a:solidFill>
              </a:rPr>
              <a:t>indicators</a:t>
            </a:r>
            <a:r>
              <a:rPr lang="en-US" b="1" dirty="0" smtClean="0"/>
              <a:t> of environmental conditions and their physiology and ecology deserve more study.  </a:t>
            </a:r>
            <a:endParaRPr lang="en-US" b="1" dirty="0"/>
          </a:p>
          <a:p>
            <a:endParaRPr lang="en-US" dirty="0"/>
          </a:p>
        </p:txBody>
      </p:sp>
      <p:pic>
        <p:nvPicPr>
          <p:cNvPr id="1026" name="Picture 2" descr="http://images.sciencedaily.com/2010/06/100630101024_1_540x3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1027" y="684458"/>
            <a:ext cx="1185545" cy="114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9394" y="1433616"/>
            <a:ext cx="9016366" cy="5040427"/>
          </a:xfrm>
          <a:prstGeom prst="rect">
            <a:avLst/>
          </a:prstGeom>
        </p:spPr>
      </p:pic>
      <p:sp>
        <p:nvSpPr>
          <p:cNvPr id="8" name="TextBox 7"/>
          <p:cNvSpPr txBox="1"/>
          <p:nvPr/>
        </p:nvSpPr>
        <p:spPr>
          <a:xfrm>
            <a:off x="1432560" y="6519446"/>
            <a:ext cx="8156848" cy="338554"/>
          </a:xfrm>
          <a:prstGeom prst="rect">
            <a:avLst/>
          </a:prstGeom>
          <a:noFill/>
        </p:spPr>
        <p:txBody>
          <a:bodyPr wrap="none" rtlCol="0">
            <a:spAutoFit/>
          </a:bodyPr>
          <a:lstStyle/>
          <a:p>
            <a:r>
              <a:rPr lang="en-US" sz="1600" b="1" dirty="0" err="1" smtClean="0"/>
              <a:t>Kübler</a:t>
            </a:r>
            <a:r>
              <a:rPr lang="en-US" sz="1600" b="1" dirty="0" smtClean="0"/>
              <a:t> and Dudgeon.  2015.  </a:t>
            </a:r>
            <a:r>
              <a:rPr lang="en-US" sz="1600" b="1" dirty="0" err="1" smtClean="0"/>
              <a:t>PLoS</a:t>
            </a:r>
            <a:r>
              <a:rPr lang="en-US" sz="1600" b="1" dirty="0" smtClean="0"/>
              <a:t> ONE 10(7): e0132896. </a:t>
            </a:r>
            <a:r>
              <a:rPr lang="en-US" sz="1600" b="1" dirty="0" err="1" smtClean="0"/>
              <a:t>doi</a:t>
            </a:r>
            <a:r>
              <a:rPr lang="en-US" sz="1600" b="1" dirty="0" smtClean="0"/>
              <a:t>: 10.1371/journal.pone.0132806.  </a:t>
            </a:r>
            <a:endParaRPr lang="en-US" sz="1600" b="1" dirty="0"/>
          </a:p>
        </p:txBody>
      </p:sp>
      <p:sp>
        <p:nvSpPr>
          <p:cNvPr id="9" name="TextBox 8"/>
          <p:cNvSpPr txBox="1"/>
          <p:nvPr/>
        </p:nvSpPr>
        <p:spPr>
          <a:xfrm>
            <a:off x="427321" y="174450"/>
            <a:ext cx="11149912" cy="1200329"/>
          </a:xfrm>
          <a:prstGeom prst="rect">
            <a:avLst/>
          </a:prstGeom>
          <a:noFill/>
        </p:spPr>
        <p:txBody>
          <a:bodyPr wrap="none" rtlCol="0">
            <a:spAutoFit/>
          </a:bodyPr>
          <a:lstStyle/>
          <a:p>
            <a:r>
              <a:rPr lang="en-US" sz="2400" b="1" dirty="0" err="1" smtClean="0">
                <a:solidFill>
                  <a:prstClr val="black"/>
                </a:solidFill>
              </a:rPr>
              <a:t>Kübler</a:t>
            </a:r>
            <a:r>
              <a:rPr lang="en-US" sz="2400" b="1" dirty="0" smtClean="0">
                <a:solidFill>
                  <a:prstClr val="black"/>
                </a:solidFill>
              </a:rPr>
              <a:t> and Dudgeon (2015) modeled the </a:t>
            </a:r>
            <a:r>
              <a:rPr lang="en-US" sz="2400" b="1" dirty="0" smtClean="0">
                <a:solidFill>
                  <a:srgbClr val="FF0000"/>
                </a:solidFill>
              </a:rPr>
              <a:t>rates of photosynthesis </a:t>
            </a:r>
            <a:r>
              <a:rPr lang="en-US" sz="2400" b="1" dirty="0" smtClean="0">
                <a:solidFill>
                  <a:prstClr val="black"/>
                </a:solidFill>
              </a:rPr>
              <a:t>in response to </a:t>
            </a:r>
            <a:r>
              <a:rPr lang="el-GR" sz="2400" b="1" dirty="0" smtClean="0">
                <a:solidFill>
                  <a:prstClr val="black"/>
                </a:solidFill>
              </a:rPr>
              <a:t>ρ</a:t>
            </a:r>
            <a:r>
              <a:rPr lang="en-US" sz="2400" b="1" dirty="0" smtClean="0">
                <a:solidFill>
                  <a:prstClr val="black"/>
                </a:solidFill>
              </a:rPr>
              <a:t>CO</a:t>
            </a:r>
            <a:r>
              <a:rPr lang="en-US" sz="2400" b="1" baseline="-25000" dirty="0" smtClean="0">
                <a:solidFill>
                  <a:prstClr val="black"/>
                </a:solidFill>
              </a:rPr>
              <a:t>2</a:t>
            </a:r>
            <a:r>
              <a:rPr lang="en-US" sz="2400" b="1" dirty="0" smtClean="0">
                <a:solidFill>
                  <a:prstClr val="black"/>
                </a:solidFill>
              </a:rPr>
              <a:t>, </a:t>
            </a:r>
          </a:p>
          <a:p>
            <a:r>
              <a:rPr lang="en-US" sz="2400" b="1" dirty="0" smtClean="0">
                <a:solidFill>
                  <a:prstClr val="black"/>
                </a:solidFill>
              </a:rPr>
              <a:t>temperature and their interaction under limiting and saturating photon flux densities </a:t>
            </a:r>
          </a:p>
          <a:p>
            <a:r>
              <a:rPr lang="en-US" sz="2400" b="1" dirty="0" smtClean="0">
                <a:solidFill>
                  <a:srgbClr val="FF0000"/>
                </a:solidFill>
              </a:rPr>
              <a:t>for red algae </a:t>
            </a:r>
            <a:r>
              <a:rPr lang="en-US" sz="2400" b="1" dirty="0" smtClean="0">
                <a:solidFill>
                  <a:prstClr val="black"/>
                </a:solidFill>
              </a:rPr>
              <a:t>lacking carbon-concentrating mechanisms using published data.  </a:t>
            </a:r>
            <a:endParaRPr lang="en-US" sz="2400" b="1" dirty="0"/>
          </a:p>
        </p:txBody>
      </p:sp>
    </p:spTree>
    <p:extLst>
      <p:ext uri="{BB962C8B-B14F-4D97-AF65-F5344CB8AC3E}">
        <p14:creationId xmlns:p14="http://schemas.microsoft.com/office/powerpoint/2010/main" val="4111920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1441" y="1041285"/>
            <a:ext cx="9064811" cy="1098769"/>
          </a:xfrm>
          <a:prstGeom prst="rect">
            <a:avLst/>
          </a:prstGeom>
        </p:spPr>
      </p:pic>
      <p:pic>
        <p:nvPicPr>
          <p:cNvPr id="3" name="Picture 2"/>
          <p:cNvPicPr>
            <a:picLocks noChangeAspect="1"/>
          </p:cNvPicPr>
          <p:nvPr/>
        </p:nvPicPr>
        <p:blipFill>
          <a:blip r:embed="rId3"/>
          <a:stretch>
            <a:fillRect/>
          </a:stretch>
        </p:blipFill>
        <p:spPr>
          <a:xfrm>
            <a:off x="1288254" y="2245504"/>
            <a:ext cx="9097998" cy="1117600"/>
          </a:xfrm>
          <a:prstGeom prst="rect">
            <a:avLst/>
          </a:prstGeom>
        </p:spPr>
      </p:pic>
      <p:pic>
        <p:nvPicPr>
          <p:cNvPr id="4" name="Picture 3"/>
          <p:cNvPicPr>
            <a:picLocks noChangeAspect="1"/>
          </p:cNvPicPr>
          <p:nvPr/>
        </p:nvPicPr>
        <p:blipFill>
          <a:blip r:embed="rId4"/>
          <a:stretch>
            <a:fillRect/>
          </a:stretch>
        </p:blipFill>
        <p:spPr>
          <a:xfrm>
            <a:off x="1302090" y="4394912"/>
            <a:ext cx="9132230" cy="889000"/>
          </a:xfrm>
          <a:prstGeom prst="rect">
            <a:avLst/>
          </a:prstGeom>
        </p:spPr>
      </p:pic>
      <p:pic>
        <p:nvPicPr>
          <p:cNvPr id="5" name="Picture 4"/>
          <p:cNvPicPr>
            <a:picLocks noChangeAspect="1"/>
          </p:cNvPicPr>
          <p:nvPr/>
        </p:nvPicPr>
        <p:blipFill>
          <a:blip r:embed="rId5"/>
          <a:stretch>
            <a:fillRect/>
          </a:stretch>
        </p:blipFill>
        <p:spPr>
          <a:xfrm>
            <a:off x="1288254" y="5492049"/>
            <a:ext cx="9146066" cy="889000"/>
          </a:xfrm>
          <a:prstGeom prst="rect">
            <a:avLst/>
          </a:prstGeom>
        </p:spPr>
      </p:pic>
      <p:pic>
        <p:nvPicPr>
          <p:cNvPr id="6" name="Picture 5"/>
          <p:cNvPicPr>
            <a:picLocks noChangeAspect="1"/>
          </p:cNvPicPr>
          <p:nvPr/>
        </p:nvPicPr>
        <p:blipFill>
          <a:blip r:embed="rId6"/>
          <a:stretch>
            <a:fillRect/>
          </a:stretch>
        </p:blipFill>
        <p:spPr>
          <a:xfrm>
            <a:off x="1254022" y="3468554"/>
            <a:ext cx="9132230" cy="749300"/>
          </a:xfrm>
          <a:prstGeom prst="rect">
            <a:avLst/>
          </a:prstGeom>
        </p:spPr>
      </p:pic>
      <p:sp>
        <p:nvSpPr>
          <p:cNvPr id="8" name="TextBox 7"/>
          <p:cNvSpPr txBox="1"/>
          <p:nvPr/>
        </p:nvSpPr>
        <p:spPr>
          <a:xfrm>
            <a:off x="2204720" y="77625"/>
            <a:ext cx="6985951" cy="707886"/>
          </a:xfrm>
          <a:prstGeom prst="rect">
            <a:avLst/>
          </a:prstGeom>
          <a:noFill/>
        </p:spPr>
        <p:txBody>
          <a:bodyPr wrap="none" rtlCol="0">
            <a:spAutoFit/>
          </a:bodyPr>
          <a:lstStyle/>
          <a:p>
            <a:r>
              <a:rPr lang="en-US" sz="4000" b="1" dirty="0" smtClean="0"/>
              <a:t>Major conclusions of the study: </a:t>
            </a:r>
            <a:endParaRPr lang="en-US" sz="4000" b="1" dirty="0"/>
          </a:p>
        </p:txBody>
      </p:sp>
      <p:sp>
        <p:nvSpPr>
          <p:cNvPr id="9" name="Rectangle 8"/>
          <p:cNvSpPr/>
          <p:nvPr/>
        </p:nvSpPr>
        <p:spPr>
          <a:xfrm>
            <a:off x="1239520" y="6387328"/>
            <a:ext cx="9357360" cy="338554"/>
          </a:xfrm>
          <a:prstGeom prst="rect">
            <a:avLst/>
          </a:prstGeom>
        </p:spPr>
        <p:txBody>
          <a:bodyPr wrap="square">
            <a:spAutoFit/>
          </a:bodyPr>
          <a:lstStyle/>
          <a:p>
            <a:r>
              <a:rPr lang="en-US" sz="1600" b="1" dirty="0" err="1"/>
              <a:t>Kübler</a:t>
            </a:r>
            <a:r>
              <a:rPr lang="en-US" sz="1600" b="1" dirty="0"/>
              <a:t> and Dudgeon.  2015.  </a:t>
            </a:r>
            <a:r>
              <a:rPr lang="en-US" sz="1600" b="1" dirty="0" err="1"/>
              <a:t>PLoS</a:t>
            </a:r>
            <a:r>
              <a:rPr lang="en-US" sz="1600" b="1" dirty="0"/>
              <a:t> ONE 10(7): e0132896. </a:t>
            </a:r>
            <a:r>
              <a:rPr lang="en-US" sz="1600" b="1" dirty="0" err="1"/>
              <a:t>doi</a:t>
            </a:r>
            <a:r>
              <a:rPr lang="en-US" sz="1600" b="1" dirty="0"/>
              <a:t>: 10.1371/journal.pone.0132806.  </a:t>
            </a:r>
          </a:p>
        </p:txBody>
      </p:sp>
    </p:spTree>
    <p:extLst>
      <p:ext uri="{BB962C8B-B14F-4D97-AF65-F5344CB8AC3E}">
        <p14:creationId xmlns:p14="http://schemas.microsoft.com/office/powerpoint/2010/main" val="189763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276" y="234796"/>
            <a:ext cx="10515600" cy="1325563"/>
          </a:xfrm>
        </p:spPr>
        <p:txBody>
          <a:bodyPr>
            <a:normAutofit fontScale="90000"/>
          </a:bodyPr>
          <a:lstStyle/>
          <a:p>
            <a:pPr algn="ctr"/>
            <a:r>
              <a:rPr lang="en-US" b="1" dirty="0"/>
              <a:t>Effects of Climate Change on Global </a:t>
            </a:r>
            <a:br>
              <a:rPr lang="en-US" b="1" dirty="0"/>
            </a:br>
            <a:r>
              <a:rPr lang="en-US" b="1" dirty="0"/>
              <a:t>Seaweed Communities</a:t>
            </a:r>
            <a:br>
              <a:rPr lang="en-US" b="1" dirty="0"/>
            </a:br>
            <a:endParaRPr lang="en-US" dirty="0"/>
          </a:p>
        </p:txBody>
      </p:sp>
      <p:sp>
        <p:nvSpPr>
          <p:cNvPr id="3" name="Content Placeholder 2"/>
          <p:cNvSpPr>
            <a:spLocks noGrp="1"/>
          </p:cNvSpPr>
          <p:nvPr>
            <p:ph idx="1"/>
          </p:nvPr>
        </p:nvSpPr>
        <p:spPr>
          <a:xfrm>
            <a:off x="3084319" y="1119664"/>
            <a:ext cx="9008210" cy="5569432"/>
          </a:xfrm>
        </p:spPr>
        <p:txBody>
          <a:bodyPr/>
          <a:lstStyle/>
          <a:p>
            <a:r>
              <a:rPr lang="en-US" b="1" dirty="0"/>
              <a:t>Adaptation, migration, reshuffling of communities, changes in herbivores. </a:t>
            </a:r>
          </a:p>
          <a:p>
            <a:r>
              <a:rPr lang="en-US" b="1" dirty="0" smtClean="0"/>
              <a:t>Seaweeds </a:t>
            </a:r>
            <a:r>
              <a:rPr lang="en-US" b="1" dirty="0"/>
              <a:t>lacking CCMs are more likely to be</a:t>
            </a:r>
            <a:r>
              <a:rPr lang="en-US" b="1" dirty="0">
                <a:solidFill>
                  <a:srgbClr val="FF0000"/>
                </a:solidFill>
              </a:rPr>
              <a:t> C-limited </a:t>
            </a:r>
            <a:r>
              <a:rPr lang="en-US" b="1" dirty="0"/>
              <a:t>and thus more likely to </a:t>
            </a:r>
            <a:r>
              <a:rPr lang="en-US" b="1" dirty="0">
                <a:solidFill>
                  <a:srgbClr val="FF0000"/>
                </a:solidFill>
              </a:rPr>
              <a:t>benefit</a:t>
            </a:r>
            <a:r>
              <a:rPr lang="en-US" b="1" dirty="0"/>
              <a:t> from increased CO</a:t>
            </a:r>
            <a:r>
              <a:rPr lang="en-US" b="1" baseline="-25000" dirty="0"/>
              <a:t>2</a:t>
            </a:r>
            <a:r>
              <a:rPr lang="en-US" b="1" dirty="0"/>
              <a:t>.  Non-calcifying seaweeds as a group will likely respond </a:t>
            </a:r>
            <a:r>
              <a:rPr lang="en-US" b="1" dirty="0">
                <a:solidFill>
                  <a:srgbClr val="FF0000"/>
                </a:solidFill>
              </a:rPr>
              <a:t>positively</a:t>
            </a:r>
            <a:r>
              <a:rPr lang="en-US" b="1" dirty="0"/>
              <a:t> to increased CO</a:t>
            </a:r>
            <a:r>
              <a:rPr lang="en-US" b="1" baseline="-25000" dirty="0"/>
              <a:t>2</a:t>
            </a:r>
            <a:r>
              <a:rPr lang="en-US" b="1" dirty="0"/>
              <a:t>.  </a:t>
            </a:r>
            <a:endParaRPr lang="en-US" b="1" dirty="0" smtClean="0"/>
          </a:p>
          <a:p>
            <a:r>
              <a:rPr lang="en-US" b="1" dirty="0"/>
              <a:t>Impacts on various life history stages are not well known, but </a:t>
            </a:r>
            <a:r>
              <a:rPr lang="en-US" b="1" dirty="0">
                <a:solidFill>
                  <a:srgbClr val="FF0000"/>
                </a:solidFill>
              </a:rPr>
              <a:t>increasing T</a:t>
            </a:r>
            <a:r>
              <a:rPr lang="en-US" b="1" dirty="0"/>
              <a:t> has been linked to </a:t>
            </a:r>
            <a:r>
              <a:rPr lang="en-US" b="1" dirty="0">
                <a:solidFill>
                  <a:srgbClr val="FF0000"/>
                </a:solidFill>
              </a:rPr>
              <a:t>mortality</a:t>
            </a:r>
            <a:r>
              <a:rPr lang="en-US" b="1" dirty="0"/>
              <a:t> of spores, gametophytes, eggs and sporophytes in </a:t>
            </a:r>
            <a:r>
              <a:rPr lang="en-US" b="1" i="1" dirty="0" err="1"/>
              <a:t>Macrocystis</a:t>
            </a:r>
            <a:r>
              <a:rPr lang="en-US" b="1" i="1" dirty="0"/>
              <a:t> </a:t>
            </a:r>
            <a:r>
              <a:rPr lang="en-US" b="1" i="1" dirty="0" err="1"/>
              <a:t>pyrifera</a:t>
            </a:r>
            <a:r>
              <a:rPr lang="en-US" b="1" dirty="0"/>
              <a:t>. </a:t>
            </a:r>
            <a:endParaRPr lang="en-US" b="1" dirty="0" smtClean="0"/>
          </a:p>
          <a:p>
            <a:r>
              <a:rPr lang="en-US" b="1" dirty="0"/>
              <a:t>Some tropical species appear to have a </a:t>
            </a:r>
            <a:r>
              <a:rPr lang="en-US" b="1" dirty="0">
                <a:solidFill>
                  <a:srgbClr val="FF0000"/>
                </a:solidFill>
              </a:rPr>
              <a:t>limited scope for acclimation</a:t>
            </a:r>
            <a:r>
              <a:rPr lang="en-US" b="1" dirty="0"/>
              <a:t> compared to temperate counterparts, presumably due to reduced environmental variability.</a:t>
            </a:r>
          </a:p>
          <a:p>
            <a:endParaRPr lang="en-US" dirty="0"/>
          </a:p>
          <a:p>
            <a:endParaRPr lang="en-US" dirty="0"/>
          </a:p>
          <a:p>
            <a:endParaRPr lang="en-US" dirty="0"/>
          </a:p>
        </p:txBody>
      </p:sp>
      <p:sp>
        <p:nvSpPr>
          <p:cNvPr id="5" name="TextBox 4"/>
          <p:cNvSpPr txBox="1"/>
          <p:nvPr/>
        </p:nvSpPr>
        <p:spPr>
          <a:xfrm>
            <a:off x="3098800" y="6534834"/>
            <a:ext cx="5191760" cy="615553"/>
          </a:xfrm>
          <a:prstGeom prst="rect">
            <a:avLst/>
          </a:prstGeom>
          <a:noFill/>
        </p:spPr>
        <p:txBody>
          <a:bodyPr wrap="square" rtlCol="0">
            <a:spAutoFit/>
          </a:bodyPr>
          <a:lstStyle/>
          <a:p>
            <a:r>
              <a:rPr lang="en-US" sz="1600" b="1" dirty="0"/>
              <a:t>Harley et al. 2012.  J. </a:t>
            </a:r>
            <a:r>
              <a:rPr lang="en-US" sz="1600" b="1" dirty="0" err="1"/>
              <a:t>Phycol</a:t>
            </a:r>
            <a:r>
              <a:rPr lang="en-US" sz="1600" b="1" dirty="0"/>
              <a:t>.  48:1064-1078.  </a:t>
            </a:r>
          </a:p>
          <a:p>
            <a:endParaRPr lang="en-US" dirty="0"/>
          </a:p>
        </p:txBody>
      </p:sp>
      <p:pic>
        <p:nvPicPr>
          <p:cNvPr id="6" name="Picture 5"/>
          <p:cNvPicPr>
            <a:picLocks noChangeAspect="1"/>
          </p:cNvPicPr>
          <p:nvPr/>
        </p:nvPicPr>
        <p:blipFill>
          <a:blip r:embed="rId2"/>
          <a:stretch>
            <a:fillRect/>
          </a:stretch>
        </p:blipFill>
        <p:spPr>
          <a:xfrm>
            <a:off x="0" y="81280"/>
            <a:ext cx="3084319" cy="5981314"/>
          </a:xfrm>
          <a:prstGeom prst="rect">
            <a:avLst/>
          </a:prstGeom>
        </p:spPr>
      </p:pic>
    </p:spTree>
    <p:extLst>
      <p:ext uri="{BB962C8B-B14F-4D97-AF65-F5344CB8AC3E}">
        <p14:creationId xmlns:p14="http://schemas.microsoft.com/office/powerpoint/2010/main" val="295256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0" y="142240"/>
            <a:ext cx="9265920" cy="963788"/>
          </a:xfrm>
        </p:spPr>
        <p:txBody>
          <a:bodyPr>
            <a:normAutofit fontScale="90000"/>
          </a:bodyPr>
          <a:lstStyle/>
          <a:p>
            <a:pPr algn="ctr"/>
            <a:r>
              <a:rPr lang="en-US" b="1" dirty="0"/>
              <a:t>Effects of Climate Change on Global </a:t>
            </a:r>
            <a:br>
              <a:rPr lang="en-US" b="1" dirty="0"/>
            </a:br>
            <a:r>
              <a:rPr lang="en-US" b="1" dirty="0"/>
              <a:t>Seaweed Communities</a:t>
            </a:r>
            <a:endParaRPr lang="en-US" dirty="0"/>
          </a:p>
        </p:txBody>
      </p:sp>
      <p:sp>
        <p:nvSpPr>
          <p:cNvPr id="3" name="Content Placeholder 2"/>
          <p:cNvSpPr>
            <a:spLocks noGrp="1"/>
          </p:cNvSpPr>
          <p:nvPr>
            <p:ph idx="1"/>
          </p:nvPr>
        </p:nvSpPr>
        <p:spPr>
          <a:xfrm>
            <a:off x="3293942" y="1243894"/>
            <a:ext cx="9265920" cy="5201921"/>
          </a:xfrm>
        </p:spPr>
        <p:txBody>
          <a:bodyPr>
            <a:normAutofit fontScale="92500" lnSpcReduction="10000"/>
          </a:bodyPr>
          <a:lstStyle/>
          <a:p>
            <a:r>
              <a:rPr lang="en-US" b="1" dirty="0">
                <a:solidFill>
                  <a:srgbClr val="FF0000"/>
                </a:solidFill>
              </a:rPr>
              <a:t>Ecosystem responses</a:t>
            </a:r>
            <a:r>
              <a:rPr lang="en-US" b="1" dirty="0"/>
              <a:t>- changes in productivity, diversity, resilience</a:t>
            </a:r>
            <a:r>
              <a:rPr lang="en-US" b="1" dirty="0" smtClean="0"/>
              <a:t>.</a:t>
            </a:r>
          </a:p>
          <a:p>
            <a:r>
              <a:rPr lang="en-US" b="1" dirty="0"/>
              <a:t>Population </a:t>
            </a:r>
            <a:r>
              <a:rPr lang="en-US" b="1" dirty="0">
                <a:solidFill>
                  <a:srgbClr val="FF0000"/>
                </a:solidFill>
              </a:rPr>
              <a:t>declines</a:t>
            </a:r>
            <a:r>
              <a:rPr lang="en-US" b="1" dirty="0"/>
              <a:t> and even local </a:t>
            </a:r>
            <a:r>
              <a:rPr lang="en-US" b="1" dirty="0">
                <a:solidFill>
                  <a:srgbClr val="FF0000"/>
                </a:solidFill>
              </a:rPr>
              <a:t>extinctions</a:t>
            </a:r>
            <a:r>
              <a:rPr lang="en-US" b="1" dirty="0"/>
              <a:t> have been documented at the </a:t>
            </a:r>
            <a:r>
              <a:rPr lang="en-US" b="1" dirty="0">
                <a:solidFill>
                  <a:srgbClr val="FF0000"/>
                </a:solidFill>
              </a:rPr>
              <a:t>warm end </a:t>
            </a:r>
            <a:r>
              <a:rPr lang="en-US" b="1" dirty="0"/>
              <a:t>of species’ biogeographic ranges during warming</a:t>
            </a:r>
            <a:r>
              <a:rPr lang="en-US" b="1" dirty="0" smtClean="0"/>
              <a:t>.</a:t>
            </a:r>
          </a:p>
          <a:p>
            <a:r>
              <a:rPr lang="en-US" b="1" dirty="0">
                <a:solidFill>
                  <a:srgbClr val="FF0000"/>
                </a:solidFill>
              </a:rPr>
              <a:t>Herbivores</a:t>
            </a:r>
            <a:r>
              <a:rPr lang="en-US" b="1" dirty="0"/>
              <a:t> are key structuring agents in algal communities.  Elevated temperatures may reduce herbivore </a:t>
            </a:r>
            <a:r>
              <a:rPr lang="en-US" b="1" dirty="0">
                <a:solidFill>
                  <a:srgbClr val="FF0000"/>
                </a:solidFill>
              </a:rPr>
              <a:t>defenses</a:t>
            </a:r>
            <a:r>
              <a:rPr lang="en-US" b="1" dirty="0"/>
              <a:t> in algae and elevated CO</a:t>
            </a:r>
            <a:r>
              <a:rPr lang="en-US" b="1" baseline="-25000" dirty="0"/>
              <a:t>2</a:t>
            </a:r>
            <a:r>
              <a:rPr lang="en-US" b="1" dirty="0"/>
              <a:t> may increase C:N and reduce </a:t>
            </a:r>
            <a:r>
              <a:rPr lang="en-US" b="1" dirty="0">
                <a:solidFill>
                  <a:srgbClr val="FF0000"/>
                </a:solidFill>
              </a:rPr>
              <a:t>palatability</a:t>
            </a:r>
            <a:r>
              <a:rPr lang="en-US" b="1" dirty="0" smtClean="0"/>
              <a:t>.</a:t>
            </a:r>
          </a:p>
          <a:p>
            <a:r>
              <a:rPr lang="en-US" b="1" dirty="0"/>
              <a:t>Temperature may increase some herbivores, but heavily calcified ones </a:t>
            </a:r>
            <a:r>
              <a:rPr lang="en-US" b="1" dirty="0" smtClean="0"/>
              <a:t>(</a:t>
            </a:r>
            <a:r>
              <a:rPr lang="en-US" b="1" dirty="0" err="1" smtClean="0"/>
              <a:t>eg</a:t>
            </a:r>
            <a:r>
              <a:rPr lang="en-US" b="1" dirty="0" smtClean="0"/>
              <a:t>. sea </a:t>
            </a:r>
            <a:r>
              <a:rPr lang="en-US" b="1" dirty="0"/>
              <a:t>urchins) may be decreased by ocean acidification.  </a:t>
            </a:r>
            <a:endParaRPr lang="en-US" b="1" dirty="0" smtClean="0"/>
          </a:p>
          <a:p>
            <a:r>
              <a:rPr lang="en-US" b="1" dirty="0"/>
              <a:t>Warming may make seaweeds more susceptible to </a:t>
            </a:r>
            <a:r>
              <a:rPr lang="en-US" b="1" dirty="0">
                <a:solidFill>
                  <a:srgbClr val="FF0000"/>
                </a:solidFill>
              </a:rPr>
              <a:t>bacterial </a:t>
            </a:r>
            <a:r>
              <a:rPr lang="en-US" b="1" dirty="0" smtClean="0">
                <a:solidFill>
                  <a:srgbClr val="FF0000"/>
                </a:solidFill>
              </a:rPr>
              <a:t>disease</a:t>
            </a:r>
            <a:r>
              <a:rPr lang="en-US" b="1" dirty="0" smtClean="0"/>
              <a:t>.</a:t>
            </a:r>
            <a:endParaRPr lang="en-US" b="1" dirty="0"/>
          </a:p>
          <a:p>
            <a:endParaRPr lang="en-US" dirty="0"/>
          </a:p>
        </p:txBody>
      </p:sp>
      <p:sp>
        <p:nvSpPr>
          <p:cNvPr id="5" name="TextBox 4"/>
          <p:cNvSpPr txBox="1"/>
          <p:nvPr/>
        </p:nvSpPr>
        <p:spPr>
          <a:xfrm>
            <a:off x="4051738" y="6345471"/>
            <a:ext cx="5608320" cy="400110"/>
          </a:xfrm>
          <a:prstGeom prst="rect">
            <a:avLst/>
          </a:prstGeom>
          <a:noFill/>
        </p:spPr>
        <p:txBody>
          <a:bodyPr wrap="square" rtlCol="0">
            <a:spAutoFit/>
          </a:bodyPr>
          <a:lstStyle/>
          <a:p>
            <a:r>
              <a:rPr lang="en-US" sz="2000" b="1" dirty="0"/>
              <a:t>Harley et al. 2012.  J. </a:t>
            </a:r>
            <a:r>
              <a:rPr lang="en-US" sz="2000" b="1" dirty="0" err="1"/>
              <a:t>Phycol</a:t>
            </a:r>
            <a:r>
              <a:rPr lang="en-US" sz="2000" b="1" dirty="0"/>
              <a:t>.  48:1064-1078.  </a:t>
            </a:r>
          </a:p>
        </p:txBody>
      </p:sp>
      <p:pic>
        <p:nvPicPr>
          <p:cNvPr id="6" name="Picture 5"/>
          <p:cNvPicPr>
            <a:picLocks noChangeAspect="1"/>
          </p:cNvPicPr>
          <p:nvPr/>
        </p:nvPicPr>
        <p:blipFill>
          <a:blip r:embed="rId2"/>
          <a:stretch>
            <a:fillRect/>
          </a:stretch>
        </p:blipFill>
        <p:spPr>
          <a:xfrm>
            <a:off x="-140227" y="0"/>
            <a:ext cx="3465699" cy="6583681"/>
          </a:xfrm>
          <a:prstGeom prst="rect">
            <a:avLst/>
          </a:prstGeom>
        </p:spPr>
      </p:pic>
    </p:spTree>
    <p:extLst>
      <p:ext uri="{BB962C8B-B14F-4D97-AF65-F5344CB8AC3E}">
        <p14:creationId xmlns:p14="http://schemas.microsoft.com/office/powerpoint/2010/main" val="28502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40640"/>
            <a:ext cx="10515600" cy="1325563"/>
          </a:xfrm>
        </p:spPr>
        <p:txBody>
          <a:bodyPr>
            <a:normAutofit/>
          </a:bodyPr>
          <a:lstStyle/>
          <a:p>
            <a:pPr algn="ctr"/>
            <a:r>
              <a:rPr lang="en-US" sz="4800" b="1" dirty="0" smtClean="0"/>
              <a:t>Coral Reefs</a:t>
            </a:r>
            <a:endParaRPr lang="en-US" sz="4800" b="1" dirty="0"/>
          </a:p>
        </p:txBody>
      </p:sp>
      <p:sp>
        <p:nvSpPr>
          <p:cNvPr id="3" name="Content Placeholder 2"/>
          <p:cNvSpPr>
            <a:spLocks noGrp="1"/>
          </p:cNvSpPr>
          <p:nvPr>
            <p:ph idx="1"/>
          </p:nvPr>
        </p:nvSpPr>
        <p:spPr>
          <a:xfrm>
            <a:off x="398468" y="1066800"/>
            <a:ext cx="11465490" cy="5791200"/>
          </a:xfrm>
        </p:spPr>
        <p:txBody>
          <a:bodyPr>
            <a:normAutofit/>
          </a:bodyPr>
          <a:lstStyle/>
          <a:p>
            <a:r>
              <a:rPr lang="en-US" sz="3200" b="1" dirty="0" smtClean="0"/>
              <a:t>Coral reefs face challenges from </a:t>
            </a:r>
            <a:r>
              <a:rPr lang="en-US" sz="3200" b="1" dirty="0"/>
              <a:t> </a:t>
            </a:r>
            <a:r>
              <a:rPr lang="en-US" sz="3200" b="1" dirty="0" smtClean="0"/>
              <a:t>    temperatures and ocean acidification that are likely to lead to </a:t>
            </a:r>
            <a:r>
              <a:rPr lang="en-US" sz="3200" b="1" dirty="0" smtClean="0">
                <a:solidFill>
                  <a:srgbClr val="FF0000"/>
                </a:solidFill>
              </a:rPr>
              <a:t>steep declines </a:t>
            </a:r>
            <a:r>
              <a:rPr lang="en-US" sz="3200" b="1" dirty="0" smtClean="0"/>
              <a:t>even by mid-century  </a:t>
            </a:r>
            <a:r>
              <a:rPr lang="en-US" sz="2400" b="1" dirty="0" smtClean="0"/>
              <a:t>(</a:t>
            </a:r>
            <a:r>
              <a:rPr lang="en-US" sz="2400" b="1" dirty="0" err="1" smtClean="0"/>
              <a:t>Hoegh</a:t>
            </a:r>
            <a:r>
              <a:rPr lang="en-US" sz="2400" b="1" dirty="0" smtClean="0"/>
              <a:t>-Goldberg et al.  2007.  Science 319:1737-1742; Baird and Maynard. 2008 Science 320: 315)</a:t>
            </a:r>
            <a:r>
              <a:rPr lang="en-US" sz="3200" b="1" dirty="0" smtClean="0"/>
              <a:t>.</a:t>
            </a:r>
          </a:p>
          <a:p>
            <a:r>
              <a:rPr lang="en-US" sz="3200" b="1" dirty="0" smtClean="0"/>
              <a:t>Coral </a:t>
            </a:r>
            <a:r>
              <a:rPr lang="en-US" sz="3200" b="1" dirty="0" err="1" smtClean="0">
                <a:solidFill>
                  <a:srgbClr val="FF0000"/>
                </a:solidFill>
              </a:rPr>
              <a:t>symbionts</a:t>
            </a:r>
            <a:r>
              <a:rPr lang="en-US" sz="3200" b="1" dirty="0" smtClean="0">
                <a:solidFill>
                  <a:srgbClr val="FF0000"/>
                </a:solidFill>
              </a:rPr>
              <a:t> </a:t>
            </a:r>
            <a:r>
              <a:rPr lang="en-US" sz="3200" b="1" dirty="0" smtClean="0"/>
              <a:t>are key to understanding the potential for such declines.  Coral susceptibility to </a:t>
            </a:r>
            <a:r>
              <a:rPr lang="en-US" sz="3200" b="1" dirty="0" smtClean="0">
                <a:solidFill>
                  <a:srgbClr val="FF0000"/>
                </a:solidFill>
              </a:rPr>
              <a:t>thermal bleaching- </a:t>
            </a:r>
            <a:r>
              <a:rPr lang="en-US" sz="3200" b="1" dirty="0" smtClean="0"/>
              <a:t>the heat-induced breakdown of their symbiosis with the </a:t>
            </a:r>
            <a:r>
              <a:rPr lang="en-US" sz="3200" b="1" dirty="0" err="1" smtClean="0"/>
              <a:t>dinoflagellate</a:t>
            </a:r>
            <a:r>
              <a:rPr lang="en-US" sz="3200" b="1" dirty="0" smtClean="0"/>
              <a:t> </a:t>
            </a:r>
            <a:r>
              <a:rPr lang="en-US" sz="3200" b="1" i="1" dirty="0" err="1" smtClean="0">
                <a:solidFill>
                  <a:srgbClr val="FF0000"/>
                </a:solidFill>
              </a:rPr>
              <a:t>Symbiodinium</a:t>
            </a:r>
            <a:r>
              <a:rPr lang="en-US" sz="3200" b="1" i="1" dirty="0" smtClean="0"/>
              <a:t>-</a:t>
            </a:r>
            <a:r>
              <a:rPr lang="en-US" sz="3200" b="1" dirty="0" smtClean="0">
                <a:solidFill>
                  <a:srgbClr val="FF0000"/>
                </a:solidFill>
              </a:rPr>
              <a:t> </a:t>
            </a:r>
            <a:r>
              <a:rPr lang="en-US" sz="3200" b="1" dirty="0" smtClean="0"/>
              <a:t>is dependent on different types within that genus which confer different levels of heat tolerance.  </a:t>
            </a:r>
          </a:p>
          <a:p>
            <a:r>
              <a:rPr lang="en-US" sz="3200" b="1" dirty="0" smtClean="0"/>
              <a:t>Changes in </a:t>
            </a:r>
            <a:r>
              <a:rPr lang="en-US" sz="3200" b="1" dirty="0" err="1" smtClean="0"/>
              <a:t>symbiont</a:t>
            </a:r>
            <a:r>
              <a:rPr lang="en-US" sz="3200" b="1" dirty="0" smtClean="0"/>
              <a:t> composition (</a:t>
            </a:r>
            <a:r>
              <a:rPr lang="en-US" sz="3200" b="1" dirty="0" err="1" smtClean="0">
                <a:solidFill>
                  <a:srgbClr val="FF0000"/>
                </a:solidFill>
              </a:rPr>
              <a:t>symbiont</a:t>
            </a:r>
            <a:r>
              <a:rPr lang="en-US" sz="3200" b="1" dirty="0" smtClean="0">
                <a:solidFill>
                  <a:srgbClr val="FF0000"/>
                </a:solidFill>
              </a:rPr>
              <a:t> shuffling</a:t>
            </a:r>
            <a:r>
              <a:rPr lang="en-US" sz="3200" b="1" dirty="0" smtClean="0"/>
              <a:t>) depends on the disturbance severity and the recovery environment </a:t>
            </a:r>
            <a:r>
              <a:rPr lang="en-US" sz="2400" b="1" dirty="0" smtClean="0"/>
              <a:t>(Cunning et al.  2015. Proc. R. Soc. B. 282:20141725)</a:t>
            </a:r>
            <a:r>
              <a:rPr lang="en-US" sz="3200" b="1" dirty="0" smtClean="0"/>
              <a:t>.</a:t>
            </a:r>
            <a:endParaRPr lang="en-US" sz="3200" b="1" dirty="0"/>
          </a:p>
        </p:txBody>
      </p:sp>
      <p:sp>
        <p:nvSpPr>
          <p:cNvPr id="4" name="Up Arrow 3"/>
          <p:cNvSpPr/>
          <p:nvPr/>
        </p:nvSpPr>
        <p:spPr>
          <a:xfrm>
            <a:off x="6131213" y="1066800"/>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4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44599"/>
            <a:ext cx="5128276" cy="5613401"/>
          </a:xfrm>
          <a:prstGeom prst="rect">
            <a:avLst/>
          </a:prstGeom>
        </p:spPr>
      </p:pic>
      <p:sp>
        <p:nvSpPr>
          <p:cNvPr id="3" name="Title 2"/>
          <p:cNvSpPr>
            <a:spLocks noGrp="1"/>
          </p:cNvSpPr>
          <p:nvPr>
            <p:ph type="title"/>
          </p:nvPr>
        </p:nvSpPr>
        <p:spPr>
          <a:xfrm>
            <a:off x="1198880" y="40005"/>
            <a:ext cx="10154920" cy="1325563"/>
          </a:xfrm>
        </p:spPr>
        <p:txBody>
          <a:bodyPr/>
          <a:lstStyle/>
          <a:p>
            <a:pPr algn="ctr"/>
            <a:r>
              <a:rPr lang="en-US" b="1" dirty="0" smtClean="0"/>
              <a:t>Corals and Their </a:t>
            </a:r>
            <a:r>
              <a:rPr lang="en-US" b="1" dirty="0" err="1" smtClean="0"/>
              <a:t>Symbionts</a:t>
            </a:r>
            <a:endParaRPr lang="en-US" b="1" dirty="0"/>
          </a:p>
        </p:txBody>
      </p:sp>
      <p:sp>
        <p:nvSpPr>
          <p:cNvPr id="4" name="Content Placeholder 3"/>
          <p:cNvSpPr>
            <a:spLocks noGrp="1"/>
          </p:cNvSpPr>
          <p:nvPr>
            <p:ph idx="1"/>
          </p:nvPr>
        </p:nvSpPr>
        <p:spPr>
          <a:xfrm>
            <a:off x="5128276" y="1365568"/>
            <a:ext cx="7063724" cy="5736271"/>
          </a:xfrm>
        </p:spPr>
        <p:txBody>
          <a:bodyPr>
            <a:normAutofit lnSpcReduction="10000"/>
          </a:bodyPr>
          <a:lstStyle/>
          <a:p>
            <a:r>
              <a:rPr lang="en-US" sz="3600" b="1" dirty="0"/>
              <a:t>Coral bleaching occurs when there is a breakdown of the symbiosis between cnidarian hosts and the resident </a:t>
            </a:r>
            <a:r>
              <a:rPr lang="en-US" sz="3600" b="1" i="1" dirty="0" err="1"/>
              <a:t>Symbiodinium</a:t>
            </a:r>
            <a:r>
              <a:rPr lang="en-US" sz="3600" b="1" dirty="0"/>
              <a:t> spp.  </a:t>
            </a:r>
            <a:r>
              <a:rPr lang="en-US" sz="3600" b="1" dirty="0">
                <a:solidFill>
                  <a:srgbClr val="FF0000"/>
                </a:solidFill>
              </a:rPr>
              <a:t>Multiple mechanisms </a:t>
            </a:r>
            <a:r>
              <a:rPr lang="en-US" sz="3600" b="1" dirty="0"/>
              <a:t>have been </a:t>
            </a:r>
            <a:r>
              <a:rPr lang="en-US" sz="3600" b="1" dirty="0" smtClean="0"/>
              <a:t>proposed</a:t>
            </a:r>
            <a:r>
              <a:rPr lang="en-US" sz="3600" b="1" dirty="0"/>
              <a:t>.  </a:t>
            </a:r>
            <a:endParaRPr lang="en-US" sz="3600" b="1" dirty="0" smtClean="0"/>
          </a:p>
          <a:p>
            <a:r>
              <a:rPr lang="en-US" sz="3600" b="1" dirty="0" smtClean="0"/>
              <a:t>Host cell apoptosis can contribute to cell death of </a:t>
            </a:r>
            <a:r>
              <a:rPr lang="en-US" sz="3600" b="1" dirty="0" err="1" smtClean="0"/>
              <a:t>symbionts</a:t>
            </a:r>
            <a:r>
              <a:rPr lang="en-US" sz="3600" b="1" dirty="0" smtClean="0"/>
              <a:t> without prior signaling from stressed or dying </a:t>
            </a:r>
            <a:r>
              <a:rPr lang="en-US" sz="3600" b="1" dirty="0" err="1" smtClean="0"/>
              <a:t>symbionts</a:t>
            </a:r>
            <a:r>
              <a:rPr lang="en-US" sz="3600" b="1" dirty="0" smtClean="0"/>
              <a:t>, similar to an immune response </a:t>
            </a:r>
            <a:r>
              <a:rPr lang="en-US" sz="2400" b="1" dirty="0" smtClean="0"/>
              <a:t>(Paxton et al. 2013. J. Exp. Biol.  216: 2813-1820)</a:t>
            </a:r>
            <a:r>
              <a:rPr lang="en-US" b="1" dirty="0" smtClean="0"/>
              <a:t>.  </a:t>
            </a:r>
            <a:endParaRPr lang="en-US" b="1" dirty="0"/>
          </a:p>
        </p:txBody>
      </p:sp>
    </p:spTree>
    <p:extLst>
      <p:ext uri="{BB962C8B-B14F-4D97-AF65-F5344CB8AC3E}">
        <p14:creationId xmlns:p14="http://schemas.microsoft.com/office/powerpoint/2010/main" val="3966545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365125"/>
            <a:ext cx="11755120" cy="1325563"/>
          </a:xfrm>
        </p:spPr>
        <p:txBody>
          <a:bodyPr/>
          <a:lstStyle/>
          <a:p>
            <a:r>
              <a:rPr lang="en-US" b="1" dirty="0"/>
              <a:t>Generalizations about major diatoms species in GYE</a:t>
            </a:r>
            <a:endParaRPr lang="en-US" dirty="0"/>
          </a:p>
        </p:txBody>
      </p:sp>
      <p:sp>
        <p:nvSpPr>
          <p:cNvPr id="3" name="Content Placeholder 2"/>
          <p:cNvSpPr>
            <a:spLocks noGrp="1"/>
          </p:cNvSpPr>
          <p:nvPr>
            <p:ph idx="1"/>
          </p:nvPr>
        </p:nvSpPr>
        <p:spPr>
          <a:xfrm>
            <a:off x="284480" y="1825624"/>
            <a:ext cx="9804400" cy="5032375"/>
          </a:xfrm>
        </p:spPr>
        <p:txBody>
          <a:bodyPr>
            <a:normAutofit lnSpcReduction="10000"/>
          </a:bodyPr>
          <a:lstStyle/>
          <a:p>
            <a:r>
              <a:rPr lang="en-US" b="1" i="1" dirty="0" err="1"/>
              <a:t>Stephanodiscus</a:t>
            </a:r>
            <a:r>
              <a:rPr lang="en-US" b="1" i="1" dirty="0"/>
              <a:t> </a:t>
            </a:r>
            <a:r>
              <a:rPr lang="en-US" b="1" i="1" dirty="0" err="1"/>
              <a:t>minutulus</a:t>
            </a:r>
            <a:r>
              <a:rPr lang="en-US" b="1" dirty="0"/>
              <a:t>:  </a:t>
            </a:r>
            <a:r>
              <a:rPr lang="en-US" dirty="0"/>
              <a:t>grows well under ice, best competitor for Si, grow rapidly under high nutrients because of small size</a:t>
            </a:r>
          </a:p>
          <a:p>
            <a:r>
              <a:rPr lang="en-US" b="1" i="1" dirty="0" err="1"/>
              <a:t>Stephanodiscus</a:t>
            </a:r>
            <a:r>
              <a:rPr lang="en-US" b="1" i="1" dirty="0"/>
              <a:t> </a:t>
            </a:r>
            <a:r>
              <a:rPr lang="en-US" b="1" i="1" dirty="0" err="1"/>
              <a:t>yellowstonensis</a:t>
            </a:r>
            <a:r>
              <a:rPr lang="en-US" b="1" dirty="0"/>
              <a:t>:  </a:t>
            </a:r>
            <a:r>
              <a:rPr lang="en-US" dirty="0"/>
              <a:t>grows best in drought years, local maxima in </a:t>
            </a:r>
            <a:r>
              <a:rPr lang="en-US" dirty="0" err="1"/>
              <a:t>metalimnion</a:t>
            </a:r>
            <a:r>
              <a:rPr lang="en-US" dirty="0"/>
              <a:t>, better than </a:t>
            </a:r>
            <a:r>
              <a:rPr lang="en-US" i="1" dirty="0"/>
              <a:t>S. </a:t>
            </a:r>
            <a:r>
              <a:rPr lang="en-US" i="1" dirty="0" err="1"/>
              <a:t>niagarae</a:t>
            </a:r>
            <a:r>
              <a:rPr lang="en-US" i="1" dirty="0"/>
              <a:t> </a:t>
            </a:r>
            <a:r>
              <a:rPr lang="en-US" dirty="0"/>
              <a:t>under N-limitation</a:t>
            </a:r>
          </a:p>
          <a:p>
            <a:r>
              <a:rPr lang="en-US" b="1" i="1" dirty="0" err="1"/>
              <a:t>Stephanodiscus</a:t>
            </a:r>
            <a:r>
              <a:rPr lang="en-US" b="1" i="1" dirty="0"/>
              <a:t> </a:t>
            </a:r>
            <a:r>
              <a:rPr lang="en-US" b="1" i="1" dirty="0" err="1"/>
              <a:t>niagarae</a:t>
            </a:r>
            <a:r>
              <a:rPr lang="en-US" b="1" dirty="0"/>
              <a:t>:  </a:t>
            </a:r>
            <a:r>
              <a:rPr lang="en-US" dirty="0"/>
              <a:t>needs moderate N &amp; P, does better in high precipitation years and grows well under low light (not in Yellowstone L.)</a:t>
            </a:r>
          </a:p>
          <a:p>
            <a:r>
              <a:rPr lang="en-US" b="1" i="1" dirty="0" err="1"/>
              <a:t>Fragilaria</a:t>
            </a:r>
            <a:r>
              <a:rPr lang="en-US" b="1" i="1" dirty="0"/>
              <a:t> </a:t>
            </a:r>
            <a:r>
              <a:rPr lang="en-US" b="1" i="1" dirty="0" err="1"/>
              <a:t>crotonensis</a:t>
            </a:r>
            <a:r>
              <a:rPr lang="en-US" b="1" dirty="0"/>
              <a:t>:  </a:t>
            </a:r>
            <a:r>
              <a:rPr lang="en-US" dirty="0"/>
              <a:t>rare in Yellowstone Lake, requires high N, moderate Si, good competitor for P (grows best in Lewis Lake which is most P-limited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701" y="1422536"/>
            <a:ext cx="1506724" cy="11322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880" y="2748099"/>
            <a:ext cx="1478496" cy="11012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6701" y="3962125"/>
            <a:ext cx="1563699" cy="1175069"/>
          </a:xfrm>
          <a:prstGeom prst="rect">
            <a:avLst/>
          </a:prstGeom>
        </p:spPr>
      </p:pic>
      <p:pic>
        <p:nvPicPr>
          <p:cNvPr id="7" name="Picture 2" descr="genus fragilaria diatom species fragilaria crotonensis collected i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5407" y="5256639"/>
            <a:ext cx="1524993" cy="114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16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9370" y="0"/>
            <a:ext cx="7682630" cy="6124754"/>
          </a:xfrm>
          <a:prstGeom prst="rect">
            <a:avLst/>
          </a:prstGeom>
          <a:noFill/>
        </p:spPr>
        <p:txBody>
          <a:bodyPr wrap="square" rtlCol="0">
            <a:spAutoFit/>
          </a:bodyPr>
          <a:lstStyle/>
          <a:p>
            <a:r>
              <a:rPr lang="en-US" sz="2800" b="1" dirty="0" smtClean="0"/>
              <a:t>In experiments on the coral </a:t>
            </a:r>
            <a:r>
              <a:rPr lang="en-US" sz="2800" b="1" i="1" dirty="0" err="1" smtClean="0"/>
              <a:t>Orbicula</a:t>
            </a:r>
            <a:r>
              <a:rPr lang="en-US" sz="2800" b="1" i="1" dirty="0" smtClean="0"/>
              <a:t> </a:t>
            </a:r>
            <a:r>
              <a:rPr lang="en-US" sz="2800" b="1" i="1" dirty="0" err="1" smtClean="0"/>
              <a:t>faveolata</a:t>
            </a:r>
            <a:r>
              <a:rPr lang="en-US" sz="2800" b="1" i="1" dirty="0" smtClean="0"/>
              <a:t> </a:t>
            </a:r>
            <a:r>
              <a:rPr lang="en-US" sz="2800" b="1" dirty="0" smtClean="0"/>
              <a:t>under experimental bleaching conditions, the   </a:t>
            </a:r>
            <a:r>
              <a:rPr lang="en-US" sz="2800" b="1" dirty="0" smtClean="0">
                <a:solidFill>
                  <a:srgbClr val="FF0000"/>
                </a:solidFill>
              </a:rPr>
              <a:t>proportion of heat tolerant </a:t>
            </a:r>
            <a:r>
              <a:rPr lang="en-US" sz="2800" b="1" dirty="0" err="1" smtClean="0">
                <a:solidFill>
                  <a:srgbClr val="FF0000"/>
                </a:solidFill>
              </a:rPr>
              <a:t>symbionts</a:t>
            </a:r>
            <a:r>
              <a:rPr lang="en-US" sz="2800" b="1" dirty="0" smtClean="0">
                <a:solidFill>
                  <a:srgbClr val="FF0000"/>
                </a:solidFill>
              </a:rPr>
              <a:t> </a:t>
            </a:r>
            <a:r>
              <a:rPr lang="en-US" sz="2800" b="1" dirty="0" smtClean="0"/>
              <a:t>dramatically </a:t>
            </a:r>
            <a:r>
              <a:rPr lang="en-US" sz="2800" b="1" dirty="0">
                <a:solidFill>
                  <a:srgbClr val="FF0000"/>
                </a:solidFill>
              </a:rPr>
              <a:t> </a:t>
            </a:r>
            <a:r>
              <a:rPr lang="en-US" sz="2800" b="1" dirty="0" smtClean="0">
                <a:solidFill>
                  <a:srgbClr val="FF0000"/>
                </a:solidFill>
              </a:rPr>
              <a:t>  </a:t>
            </a:r>
            <a:r>
              <a:rPr lang="en-US" sz="2800" b="1" dirty="0" smtClean="0"/>
              <a:t> following severe bleaching, especially in a warmer recovery environment, but tended to </a:t>
            </a:r>
            <a:r>
              <a:rPr lang="en-US" sz="2800" b="1" dirty="0" smtClean="0">
                <a:solidFill>
                  <a:srgbClr val="FF0000"/>
                </a:solidFill>
              </a:rPr>
              <a:t>decrease</a:t>
            </a:r>
            <a:r>
              <a:rPr lang="en-US" sz="2800" b="1" dirty="0" smtClean="0"/>
              <a:t> if bleaching was less severe.  </a:t>
            </a:r>
          </a:p>
          <a:p>
            <a:r>
              <a:rPr lang="en-US" sz="2800" b="1" dirty="0" smtClean="0"/>
              <a:t>While the higher proportion of heat-tolerant </a:t>
            </a:r>
            <a:r>
              <a:rPr lang="en-US" sz="2800" b="1" dirty="0" err="1" smtClean="0"/>
              <a:t>symbionts</a:t>
            </a:r>
            <a:r>
              <a:rPr lang="en-US" sz="2800" b="1" dirty="0" smtClean="0"/>
              <a:t>     bleaching resistance, the </a:t>
            </a:r>
            <a:r>
              <a:rPr lang="en-US" sz="2800" b="1" dirty="0" smtClean="0">
                <a:solidFill>
                  <a:srgbClr val="FF0000"/>
                </a:solidFill>
              </a:rPr>
              <a:t>photochemical efficiency     </a:t>
            </a:r>
            <a:r>
              <a:rPr lang="en-US" sz="2800" b="1" dirty="0" smtClean="0"/>
              <a:t>, suggesting that any change in community structure oppositely impacts performance and stress tolerance.  </a:t>
            </a:r>
          </a:p>
          <a:p>
            <a:r>
              <a:rPr lang="en-US" sz="2800" b="1" dirty="0" smtClean="0"/>
              <a:t>Even minor </a:t>
            </a:r>
            <a:r>
              <a:rPr lang="en-US" sz="2800" b="1" dirty="0" err="1" smtClean="0"/>
              <a:t>symbiont</a:t>
            </a:r>
            <a:r>
              <a:rPr lang="en-US" sz="2800" b="1" dirty="0" smtClean="0"/>
              <a:t> shuffling can adaptively </a:t>
            </a:r>
            <a:r>
              <a:rPr lang="en-US" sz="2800" b="1" dirty="0" smtClean="0">
                <a:solidFill>
                  <a:srgbClr val="FF0000"/>
                </a:solidFill>
              </a:rPr>
              <a:t>benefit</a:t>
            </a:r>
            <a:r>
              <a:rPr lang="en-US" sz="2800" b="1" dirty="0" smtClean="0"/>
              <a:t> corals, but </a:t>
            </a:r>
            <a:r>
              <a:rPr lang="en-US" sz="2800" b="1" dirty="0" smtClean="0">
                <a:solidFill>
                  <a:srgbClr val="FF0000"/>
                </a:solidFill>
              </a:rPr>
              <a:t>fitness effects </a:t>
            </a:r>
            <a:r>
              <a:rPr lang="en-US" sz="2800" b="1" dirty="0" smtClean="0"/>
              <a:t>of the resulting tradeoffs are hard to predict.  </a:t>
            </a:r>
            <a:endParaRPr lang="en-US" sz="2800" b="1" dirty="0"/>
          </a:p>
        </p:txBody>
      </p:sp>
      <p:sp>
        <p:nvSpPr>
          <p:cNvPr id="7" name="TextBox 6"/>
          <p:cNvSpPr txBox="1"/>
          <p:nvPr/>
        </p:nvSpPr>
        <p:spPr>
          <a:xfrm>
            <a:off x="4653280" y="6403902"/>
            <a:ext cx="5145896" cy="646331"/>
          </a:xfrm>
          <a:prstGeom prst="rect">
            <a:avLst/>
          </a:prstGeom>
          <a:noFill/>
        </p:spPr>
        <p:txBody>
          <a:bodyPr wrap="none" rtlCol="0">
            <a:spAutoFit/>
          </a:bodyPr>
          <a:lstStyle/>
          <a:p>
            <a:r>
              <a:rPr lang="en-US" b="1" dirty="0"/>
              <a:t>(Cunning et al.  2015. Proc. R. Soc. B. 282:20141725)</a:t>
            </a:r>
          </a:p>
          <a:p>
            <a:endParaRPr lang="en-US" dirty="0"/>
          </a:p>
        </p:txBody>
      </p:sp>
      <p:sp>
        <p:nvSpPr>
          <p:cNvPr id="6" name="Up Arrow 5"/>
          <p:cNvSpPr/>
          <p:nvPr/>
        </p:nvSpPr>
        <p:spPr>
          <a:xfrm>
            <a:off x="6441440" y="1287899"/>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6167120" y="3002620"/>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330365" y="3525522"/>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1931" y="228600"/>
            <a:ext cx="4671301" cy="3962400"/>
          </a:xfrm>
          <a:prstGeom prst="rect">
            <a:avLst/>
          </a:prstGeom>
        </p:spPr>
      </p:pic>
    </p:spTree>
    <p:extLst>
      <p:ext uri="{BB962C8B-B14F-4D97-AF65-F5344CB8AC3E}">
        <p14:creationId xmlns:p14="http://schemas.microsoft.com/office/powerpoint/2010/main" val="33338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997"/>
            <a:ext cx="10515600" cy="1325563"/>
          </a:xfrm>
        </p:spPr>
        <p:txBody>
          <a:bodyPr/>
          <a:lstStyle/>
          <a:p>
            <a:pPr algn="ctr"/>
            <a:r>
              <a:rPr lang="en-US" b="1" dirty="0" smtClean="0"/>
              <a:t>Corals and Their </a:t>
            </a:r>
            <a:r>
              <a:rPr lang="en-US" b="1" dirty="0" err="1" smtClean="0"/>
              <a:t>Symbionts</a:t>
            </a:r>
            <a:endParaRPr lang="en-US" b="1" dirty="0"/>
          </a:p>
        </p:txBody>
      </p:sp>
      <p:sp>
        <p:nvSpPr>
          <p:cNvPr id="3" name="Content Placeholder 2"/>
          <p:cNvSpPr>
            <a:spLocks noGrp="1"/>
          </p:cNvSpPr>
          <p:nvPr>
            <p:ph idx="1"/>
          </p:nvPr>
        </p:nvSpPr>
        <p:spPr>
          <a:xfrm>
            <a:off x="172720" y="1432560"/>
            <a:ext cx="11694160" cy="5425439"/>
          </a:xfrm>
        </p:spPr>
        <p:txBody>
          <a:bodyPr>
            <a:normAutofit/>
          </a:bodyPr>
          <a:lstStyle/>
          <a:p>
            <a:r>
              <a:rPr lang="en-US" sz="3200" b="1" dirty="0" smtClean="0"/>
              <a:t>     T in corals compromises photosynthesis by the </a:t>
            </a:r>
            <a:r>
              <a:rPr lang="en-US" sz="3200" b="1" dirty="0" err="1" smtClean="0"/>
              <a:t>symbionts</a:t>
            </a:r>
            <a:r>
              <a:rPr lang="en-US" sz="3200" b="1" dirty="0" smtClean="0"/>
              <a:t>, leading to an     production of </a:t>
            </a:r>
            <a:r>
              <a:rPr lang="en-US" sz="3200" b="1" dirty="0" smtClean="0">
                <a:solidFill>
                  <a:srgbClr val="FF0000"/>
                </a:solidFill>
              </a:rPr>
              <a:t>reactive oxygen species</a:t>
            </a:r>
            <a:r>
              <a:rPr lang="en-US" sz="3200" b="1" dirty="0" smtClean="0"/>
              <a:t> which causes a dissociation of the </a:t>
            </a:r>
            <a:r>
              <a:rPr lang="en-US" sz="3200" b="1" dirty="0" err="1" smtClean="0"/>
              <a:t>symbiont</a:t>
            </a:r>
            <a:r>
              <a:rPr lang="en-US" sz="3200" b="1" dirty="0" smtClean="0"/>
              <a:t> and host bleaching or death.  </a:t>
            </a:r>
          </a:p>
          <a:p>
            <a:r>
              <a:rPr lang="en-US" sz="3200" b="1" dirty="0" err="1" smtClean="0"/>
              <a:t>Symbionts</a:t>
            </a:r>
            <a:r>
              <a:rPr lang="en-US" sz="3200" b="1" dirty="0" smtClean="0"/>
              <a:t> can exert significant </a:t>
            </a:r>
            <a:r>
              <a:rPr lang="en-US" sz="3200" b="1" dirty="0" smtClean="0">
                <a:solidFill>
                  <a:srgbClr val="FF0000"/>
                </a:solidFill>
              </a:rPr>
              <a:t>control of host </a:t>
            </a:r>
            <a:r>
              <a:rPr lang="en-US" sz="3200" b="1" dirty="0" err="1" smtClean="0">
                <a:solidFill>
                  <a:srgbClr val="FF0000"/>
                </a:solidFill>
              </a:rPr>
              <a:t>pH</a:t>
            </a:r>
            <a:r>
              <a:rPr lang="en-US" sz="3200" b="1" dirty="0" err="1" smtClean="0"/>
              <a:t>.</a:t>
            </a:r>
            <a:r>
              <a:rPr lang="en-US" sz="3200" b="1" dirty="0" smtClean="0"/>
              <a:t>  The photosynthetic activity of the </a:t>
            </a:r>
            <a:r>
              <a:rPr lang="en-US" sz="3200" b="1" dirty="0" err="1" smtClean="0"/>
              <a:t>symbionts</a:t>
            </a:r>
            <a:r>
              <a:rPr lang="en-US" sz="3200" b="1" dirty="0" smtClean="0"/>
              <a:t> plays a key role in regulating the cellular response of their host to external CO</a:t>
            </a:r>
            <a:r>
              <a:rPr lang="en-US" sz="3200" b="1" baseline="-25000" dirty="0" smtClean="0"/>
              <a:t>2</a:t>
            </a:r>
            <a:r>
              <a:rPr lang="en-US" sz="3200" b="1" dirty="0" smtClean="0"/>
              <a:t>-driven acidification.  </a:t>
            </a:r>
          </a:p>
          <a:p>
            <a:r>
              <a:rPr lang="en-US" sz="3200" b="1" dirty="0" smtClean="0"/>
              <a:t>The </a:t>
            </a:r>
            <a:r>
              <a:rPr lang="en-US" sz="3200" b="1" dirty="0" smtClean="0">
                <a:solidFill>
                  <a:srgbClr val="FF0000"/>
                </a:solidFill>
              </a:rPr>
              <a:t>number</a:t>
            </a:r>
            <a:r>
              <a:rPr lang="en-US" sz="3200" b="1" dirty="0" smtClean="0"/>
              <a:t> of </a:t>
            </a:r>
            <a:r>
              <a:rPr lang="en-US" sz="3200" b="1" i="1" dirty="0" err="1" smtClean="0"/>
              <a:t>Symbiodinium</a:t>
            </a:r>
            <a:r>
              <a:rPr lang="en-US" sz="3200" b="1" dirty="0" smtClean="0"/>
              <a:t> cells that a coral host contains may influence the cellular response of the host to acidification and its ability to calcify.  </a:t>
            </a:r>
            <a:r>
              <a:rPr lang="en-US" sz="2400" b="1" dirty="0" smtClean="0"/>
              <a:t>(</a:t>
            </a:r>
            <a:r>
              <a:rPr lang="en-US" sz="2400" b="1" dirty="0" err="1" smtClean="0"/>
              <a:t>Gibbin</a:t>
            </a:r>
            <a:r>
              <a:rPr lang="en-US" sz="2400" b="1" dirty="0" smtClean="0"/>
              <a:t> et al.  2014.  J. Exp. Biol.  217:1963-1069)</a:t>
            </a:r>
            <a:endParaRPr lang="en-US" sz="2400" b="1" dirty="0"/>
          </a:p>
        </p:txBody>
      </p:sp>
      <p:sp>
        <p:nvSpPr>
          <p:cNvPr id="4" name="Up Arrow 3"/>
          <p:cNvSpPr/>
          <p:nvPr/>
        </p:nvSpPr>
        <p:spPr>
          <a:xfrm>
            <a:off x="589280" y="1432560"/>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2712720" y="1892182"/>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21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40" y="86677"/>
            <a:ext cx="10515600" cy="1325563"/>
          </a:xfrm>
        </p:spPr>
        <p:txBody>
          <a:bodyPr/>
          <a:lstStyle/>
          <a:p>
            <a:pPr algn="ctr"/>
            <a:r>
              <a:rPr lang="en-US" b="1" dirty="0" smtClean="0"/>
              <a:t>Large Benthic Foraminifera (LBFs)</a:t>
            </a:r>
            <a:endParaRPr lang="en-US" b="1" dirty="0"/>
          </a:p>
        </p:txBody>
      </p:sp>
      <p:sp>
        <p:nvSpPr>
          <p:cNvPr id="3" name="Content Placeholder 2"/>
          <p:cNvSpPr>
            <a:spLocks noGrp="1"/>
          </p:cNvSpPr>
          <p:nvPr>
            <p:ph idx="1"/>
          </p:nvPr>
        </p:nvSpPr>
        <p:spPr>
          <a:xfrm>
            <a:off x="91440" y="1412240"/>
            <a:ext cx="11643360" cy="5445760"/>
          </a:xfrm>
        </p:spPr>
        <p:txBody>
          <a:bodyPr>
            <a:normAutofit lnSpcReduction="10000"/>
          </a:bodyPr>
          <a:lstStyle/>
          <a:p>
            <a:r>
              <a:rPr lang="en-US" b="1" dirty="0" smtClean="0"/>
              <a:t>Tropical LBFs contain algal </a:t>
            </a:r>
            <a:r>
              <a:rPr lang="en-US" b="1" dirty="0" err="1" smtClean="0"/>
              <a:t>symbionts</a:t>
            </a:r>
            <a:r>
              <a:rPr lang="en-US" b="1" dirty="0" smtClean="0"/>
              <a:t>: </a:t>
            </a:r>
            <a:r>
              <a:rPr lang="en-US" b="1" dirty="0" smtClean="0">
                <a:solidFill>
                  <a:srgbClr val="FF0000"/>
                </a:solidFill>
              </a:rPr>
              <a:t>diatoms</a:t>
            </a:r>
            <a:r>
              <a:rPr lang="en-US" b="1" dirty="0" smtClean="0"/>
              <a:t>, </a:t>
            </a:r>
            <a:r>
              <a:rPr lang="en-US" b="1" dirty="0" err="1" smtClean="0">
                <a:solidFill>
                  <a:srgbClr val="FF0000"/>
                </a:solidFill>
              </a:rPr>
              <a:t>dinoflagellates</a:t>
            </a:r>
            <a:r>
              <a:rPr lang="en-US" b="1" dirty="0" smtClean="0"/>
              <a:t>, </a:t>
            </a:r>
            <a:r>
              <a:rPr lang="en-US" b="1" dirty="0" err="1" smtClean="0">
                <a:solidFill>
                  <a:srgbClr val="FF0000"/>
                </a:solidFill>
              </a:rPr>
              <a:t>rhodophytes</a:t>
            </a:r>
            <a:r>
              <a:rPr lang="en-US" b="1" dirty="0" smtClean="0"/>
              <a:t>.  A general     trend overall on </a:t>
            </a:r>
            <a:r>
              <a:rPr lang="en-US" b="1" dirty="0" err="1" smtClean="0"/>
              <a:t>holobiont</a:t>
            </a:r>
            <a:r>
              <a:rPr lang="en-US" b="1" dirty="0" smtClean="0"/>
              <a:t> </a:t>
            </a:r>
            <a:r>
              <a:rPr lang="en-US" b="1" dirty="0" smtClean="0">
                <a:solidFill>
                  <a:srgbClr val="FF0000"/>
                </a:solidFill>
              </a:rPr>
              <a:t>growth</a:t>
            </a:r>
            <a:r>
              <a:rPr lang="en-US" b="1" dirty="0" smtClean="0"/>
              <a:t> was observed across most LBFs in response to      T and </a:t>
            </a:r>
            <a:r>
              <a:rPr lang="en-US" b="1" dirty="0"/>
              <a:t> </a:t>
            </a:r>
            <a:r>
              <a:rPr lang="en-US" b="1" dirty="0" smtClean="0"/>
              <a:t>    </a:t>
            </a:r>
            <a:r>
              <a:rPr lang="en-US" b="1" dirty="0" err="1" smtClean="0"/>
              <a:t>pH.</a:t>
            </a:r>
            <a:r>
              <a:rPr lang="en-US" b="1" dirty="0" smtClean="0"/>
              <a:t>  The only exception was a species that had a diatom </a:t>
            </a:r>
            <a:r>
              <a:rPr lang="en-US" b="1" dirty="0" err="1" smtClean="0"/>
              <a:t>symbiont</a:t>
            </a:r>
            <a:r>
              <a:rPr lang="en-US" b="1" dirty="0" smtClean="0"/>
              <a:t>.  </a:t>
            </a:r>
            <a:r>
              <a:rPr lang="en-US" sz="2000" b="1" dirty="0" smtClean="0"/>
              <a:t>(Doo et al. 2014.  Biol. Bull. 226:169-186)  </a:t>
            </a:r>
          </a:p>
          <a:p>
            <a:r>
              <a:rPr lang="en-US" b="1" dirty="0" err="1" smtClean="0">
                <a:solidFill>
                  <a:srgbClr val="FF0000"/>
                </a:solidFill>
              </a:rPr>
              <a:t>Porcelaneous</a:t>
            </a:r>
            <a:r>
              <a:rPr lang="en-US" b="1" dirty="0" smtClean="0"/>
              <a:t> taxa     calcification under lower pH conditions and are not nutritionally dependent on their </a:t>
            </a:r>
            <a:r>
              <a:rPr lang="en-US" b="1" dirty="0" err="1" smtClean="0"/>
              <a:t>dinoflagellate</a:t>
            </a:r>
            <a:r>
              <a:rPr lang="en-US" b="1" dirty="0" smtClean="0"/>
              <a:t> </a:t>
            </a:r>
            <a:r>
              <a:rPr lang="en-US" b="1" dirty="0" err="1" smtClean="0"/>
              <a:t>symbionts</a:t>
            </a:r>
            <a:r>
              <a:rPr lang="en-US" b="1" dirty="0" smtClean="0"/>
              <a:t>.  Calcification of </a:t>
            </a:r>
            <a:r>
              <a:rPr lang="en-US" b="1" dirty="0" smtClean="0">
                <a:solidFill>
                  <a:srgbClr val="FF0000"/>
                </a:solidFill>
              </a:rPr>
              <a:t>hyaline</a:t>
            </a:r>
            <a:r>
              <a:rPr lang="en-US" b="1" dirty="0" smtClean="0"/>
              <a:t> taxa may be     by ocean acidification conditions because they are dependent on their diatom </a:t>
            </a:r>
            <a:r>
              <a:rPr lang="en-US" b="1" dirty="0" err="1" smtClean="0"/>
              <a:t>symbiont</a:t>
            </a:r>
            <a:r>
              <a:rPr lang="en-US" b="1" dirty="0" smtClean="0"/>
              <a:t> photosynthesis.  There is a </a:t>
            </a:r>
            <a:r>
              <a:rPr lang="en-US" b="1" dirty="0" err="1" smtClean="0"/>
              <a:t>porcelaneous</a:t>
            </a:r>
            <a:r>
              <a:rPr lang="en-US" b="1" dirty="0" smtClean="0"/>
              <a:t> LBF, </a:t>
            </a:r>
            <a:r>
              <a:rPr lang="en-US" b="1" i="1" dirty="0" err="1" smtClean="0"/>
              <a:t>Alveolinella</a:t>
            </a:r>
            <a:r>
              <a:rPr lang="en-US" b="1" dirty="0" smtClean="0"/>
              <a:t>, that harbors diatom </a:t>
            </a:r>
            <a:r>
              <a:rPr lang="en-US" b="1" dirty="0" err="1" smtClean="0"/>
              <a:t>symbionts</a:t>
            </a:r>
            <a:r>
              <a:rPr lang="en-US" b="1" dirty="0" smtClean="0"/>
              <a:t> which deserves study. </a:t>
            </a:r>
            <a:r>
              <a:rPr lang="en-US" sz="2000" b="1" dirty="0"/>
              <a:t>(Doo et al. 2014.  </a:t>
            </a:r>
            <a:r>
              <a:rPr lang="en-US" sz="2000" b="1" dirty="0" smtClean="0"/>
              <a:t>Biol. Bull. </a:t>
            </a:r>
            <a:r>
              <a:rPr lang="en-US" sz="2000" b="1" dirty="0"/>
              <a:t>226:169-186</a:t>
            </a:r>
            <a:r>
              <a:rPr lang="en-US" sz="2000" b="1" dirty="0" smtClean="0"/>
              <a:t>)</a:t>
            </a:r>
          </a:p>
          <a:p>
            <a:r>
              <a:rPr lang="en-US" sz="3000" b="1" dirty="0" smtClean="0"/>
              <a:t>The majority of LBF species exhibited     </a:t>
            </a:r>
            <a:r>
              <a:rPr lang="en-US" sz="3000" b="1" dirty="0" smtClean="0">
                <a:solidFill>
                  <a:srgbClr val="FF0000"/>
                </a:solidFill>
              </a:rPr>
              <a:t>health </a:t>
            </a:r>
            <a:r>
              <a:rPr lang="en-US" sz="3000" b="1" dirty="0" smtClean="0"/>
              <a:t>in response to     T.  </a:t>
            </a:r>
          </a:p>
          <a:p>
            <a:r>
              <a:rPr lang="en-US" sz="3000" b="1" dirty="0" smtClean="0"/>
              <a:t>LBFs contribute ca </a:t>
            </a:r>
            <a:r>
              <a:rPr lang="en-US" sz="3000" b="1" dirty="0" smtClean="0">
                <a:solidFill>
                  <a:srgbClr val="FF0000"/>
                </a:solidFill>
              </a:rPr>
              <a:t>5%</a:t>
            </a:r>
            <a:r>
              <a:rPr lang="en-US" sz="3000" b="1" dirty="0" smtClean="0"/>
              <a:t> to reef-scale carbonate budgets, especially on reef flats </a:t>
            </a:r>
            <a:r>
              <a:rPr lang="en-US" sz="2000" b="1" dirty="0" smtClean="0"/>
              <a:t>(Langer 2008.  </a:t>
            </a:r>
            <a:r>
              <a:rPr lang="en-US" sz="2000" b="1" dirty="0" err="1" smtClean="0"/>
              <a:t>PLoS</a:t>
            </a:r>
            <a:r>
              <a:rPr lang="en-US" sz="2000" b="1" dirty="0" smtClean="0"/>
              <a:t> ONE 8: e54443)</a:t>
            </a:r>
            <a:endParaRPr lang="en-US" sz="2000" b="1" dirty="0"/>
          </a:p>
        </p:txBody>
      </p:sp>
      <p:sp>
        <p:nvSpPr>
          <p:cNvPr id="4" name="Up Arrow 3"/>
          <p:cNvSpPr/>
          <p:nvPr/>
        </p:nvSpPr>
        <p:spPr>
          <a:xfrm>
            <a:off x="5120640" y="2089326"/>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3335500" y="3537127"/>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981495" y="1795896"/>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436750" y="2101909"/>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136155" y="2900363"/>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318685" y="5090162"/>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10078720" y="5069842"/>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185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40" y="135282"/>
            <a:ext cx="10515600" cy="1325563"/>
          </a:xfrm>
        </p:spPr>
        <p:txBody>
          <a:bodyPr/>
          <a:lstStyle/>
          <a:p>
            <a:r>
              <a:rPr lang="en-US" b="1" dirty="0" smtClean="0"/>
              <a:t>Acidification Impacts in the Southern Ocean</a:t>
            </a:r>
            <a:endParaRPr lang="en-US" b="1" dirty="0"/>
          </a:p>
        </p:txBody>
      </p:sp>
      <p:sp>
        <p:nvSpPr>
          <p:cNvPr id="3" name="Content Placeholder 2"/>
          <p:cNvSpPr>
            <a:spLocks noGrp="1"/>
          </p:cNvSpPr>
          <p:nvPr>
            <p:ph idx="1"/>
          </p:nvPr>
        </p:nvSpPr>
        <p:spPr>
          <a:xfrm>
            <a:off x="137160" y="1245669"/>
            <a:ext cx="11770360" cy="4717415"/>
          </a:xfrm>
        </p:spPr>
        <p:txBody>
          <a:bodyPr>
            <a:normAutofit lnSpcReduction="10000"/>
          </a:bodyPr>
          <a:lstStyle/>
          <a:p>
            <a:r>
              <a:rPr lang="en-US" b="1" dirty="0" smtClean="0"/>
              <a:t>Strong evidence that </a:t>
            </a:r>
            <a:r>
              <a:rPr lang="en-US" b="1" dirty="0" smtClean="0">
                <a:solidFill>
                  <a:srgbClr val="FF0000"/>
                </a:solidFill>
              </a:rPr>
              <a:t>light</a:t>
            </a:r>
            <a:r>
              <a:rPr lang="en-US" b="1" dirty="0" smtClean="0"/>
              <a:t> intensities strongly modify the effects of </a:t>
            </a:r>
            <a:r>
              <a:rPr lang="en-US" b="1" dirty="0" smtClean="0">
                <a:solidFill>
                  <a:srgbClr val="FF0000"/>
                </a:solidFill>
              </a:rPr>
              <a:t>acidification</a:t>
            </a:r>
            <a:r>
              <a:rPr lang="en-US" b="1" dirty="0" smtClean="0"/>
              <a:t> on phytoplankton.  </a:t>
            </a:r>
          </a:p>
          <a:p>
            <a:r>
              <a:rPr lang="en-US" b="1" i="1" dirty="0" err="1" smtClean="0"/>
              <a:t>Chaetoceros</a:t>
            </a:r>
            <a:r>
              <a:rPr lang="en-US" b="1" i="1" dirty="0" smtClean="0"/>
              <a:t> </a:t>
            </a:r>
            <a:r>
              <a:rPr lang="en-US" b="1" i="1" dirty="0" err="1" smtClean="0"/>
              <a:t>debilis</a:t>
            </a:r>
            <a:r>
              <a:rPr lang="en-US" b="1" i="1" dirty="0" smtClean="0"/>
              <a:t> </a:t>
            </a:r>
            <a:r>
              <a:rPr lang="en-US" b="1" dirty="0" smtClean="0"/>
              <a:t>was grown at 390 and 1000 µ</a:t>
            </a:r>
            <a:r>
              <a:rPr lang="en-US" b="1" dirty="0" err="1" smtClean="0"/>
              <a:t>atm</a:t>
            </a:r>
            <a:r>
              <a:rPr lang="en-US" b="1" dirty="0" smtClean="0"/>
              <a:t> </a:t>
            </a:r>
            <a:r>
              <a:rPr lang="el-GR" b="1" dirty="0" smtClean="0"/>
              <a:t>ρ</a:t>
            </a:r>
            <a:r>
              <a:rPr lang="en-US" b="1" dirty="0" smtClean="0"/>
              <a:t>CO</a:t>
            </a:r>
            <a:r>
              <a:rPr lang="en-US" b="1" baseline="-25000" dirty="0" smtClean="0"/>
              <a:t>2</a:t>
            </a:r>
            <a:r>
              <a:rPr lang="en-US" b="1" dirty="0" smtClean="0"/>
              <a:t> under constant or dynamic light condition.  </a:t>
            </a:r>
          </a:p>
          <a:p>
            <a:r>
              <a:rPr lang="en-US" b="1" dirty="0" smtClean="0"/>
              <a:t>Dynamic light     </a:t>
            </a:r>
            <a:r>
              <a:rPr lang="en-US" b="1" dirty="0" smtClean="0">
                <a:solidFill>
                  <a:srgbClr val="FF0000"/>
                </a:solidFill>
              </a:rPr>
              <a:t>growth </a:t>
            </a:r>
            <a:r>
              <a:rPr lang="en-US" b="1" dirty="0" smtClean="0"/>
              <a:t>and strongly altered the effects of acidification on </a:t>
            </a:r>
            <a:r>
              <a:rPr lang="en-US" b="1" dirty="0" smtClean="0">
                <a:solidFill>
                  <a:srgbClr val="FF0000"/>
                </a:solidFill>
              </a:rPr>
              <a:t>primary production</a:t>
            </a:r>
            <a:r>
              <a:rPr lang="en-US" b="1" dirty="0" smtClean="0"/>
              <a:t>, being significantly     under dynamic light at elevated </a:t>
            </a:r>
            <a:r>
              <a:rPr lang="el-GR" b="1" dirty="0" smtClean="0"/>
              <a:t>ρ</a:t>
            </a:r>
            <a:r>
              <a:rPr lang="en-US" b="1" dirty="0" smtClean="0"/>
              <a:t>CO</a:t>
            </a:r>
            <a:r>
              <a:rPr lang="en-US" b="1" baseline="-25000" dirty="0" smtClean="0"/>
              <a:t>2</a:t>
            </a:r>
            <a:r>
              <a:rPr lang="en-US" b="1" dirty="0" smtClean="0"/>
              <a:t>.  </a:t>
            </a:r>
          </a:p>
          <a:p>
            <a:r>
              <a:rPr lang="en-US" b="1" dirty="0" smtClean="0"/>
              <a:t>There were changes in </a:t>
            </a:r>
            <a:r>
              <a:rPr lang="en-US" b="1" dirty="0" smtClean="0">
                <a:solidFill>
                  <a:srgbClr val="FF0000"/>
                </a:solidFill>
              </a:rPr>
              <a:t>cellular energy balance</a:t>
            </a:r>
            <a:r>
              <a:rPr lang="en-US" b="1" dirty="0" smtClean="0"/>
              <a:t>: energy transfer efficiency from photochemistry to biomass production was </a:t>
            </a:r>
            <a:r>
              <a:rPr lang="en-US" b="1" dirty="0" smtClean="0">
                <a:solidFill>
                  <a:srgbClr val="FF0000"/>
                </a:solidFill>
              </a:rPr>
              <a:t>drastically     </a:t>
            </a:r>
            <a:r>
              <a:rPr lang="en-US" b="1" dirty="0" smtClean="0"/>
              <a:t>under dynamic light at     </a:t>
            </a:r>
            <a:r>
              <a:rPr lang="el-GR" b="1" dirty="0" smtClean="0"/>
              <a:t>ρ</a:t>
            </a:r>
            <a:r>
              <a:rPr lang="en-US" b="1" dirty="0" smtClean="0"/>
              <a:t>CO</a:t>
            </a:r>
            <a:r>
              <a:rPr lang="en-US" b="1" baseline="-25000" dirty="0" smtClean="0"/>
              <a:t>2</a:t>
            </a:r>
            <a:r>
              <a:rPr lang="en-US" b="1" dirty="0" smtClean="0"/>
              <a:t>.  </a:t>
            </a:r>
          </a:p>
          <a:p>
            <a:r>
              <a:rPr lang="en-US" b="1" dirty="0" smtClean="0"/>
              <a:t>Because diatoms are major players in exporting C to depth, </a:t>
            </a:r>
            <a:r>
              <a:rPr lang="en-US" b="1" dirty="0"/>
              <a:t> </a:t>
            </a:r>
            <a:r>
              <a:rPr lang="en-US" b="1" dirty="0" smtClean="0"/>
              <a:t>    in their abundance has </a:t>
            </a:r>
            <a:r>
              <a:rPr lang="en-US" b="1" dirty="0" smtClean="0">
                <a:solidFill>
                  <a:srgbClr val="FF0000"/>
                </a:solidFill>
              </a:rPr>
              <a:t>biogeochemical significance</a:t>
            </a:r>
            <a:r>
              <a:rPr lang="en-US" b="1" dirty="0" smtClean="0"/>
              <a:t>.  </a:t>
            </a:r>
            <a:endParaRPr lang="en-US" b="1" dirty="0"/>
          </a:p>
        </p:txBody>
      </p:sp>
      <p:sp>
        <p:nvSpPr>
          <p:cNvPr id="4" name="TextBox 3"/>
          <p:cNvSpPr txBox="1"/>
          <p:nvPr/>
        </p:nvSpPr>
        <p:spPr>
          <a:xfrm>
            <a:off x="579120" y="6299200"/>
            <a:ext cx="5408340" cy="400110"/>
          </a:xfrm>
          <a:prstGeom prst="rect">
            <a:avLst/>
          </a:prstGeom>
          <a:noFill/>
        </p:spPr>
        <p:txBody>
          <a:bodyPr wrap="none" rtlCol="0">
            <a:spAutoFit/>
          </a:bodyPr>
          <a:lstStyle/>
          <a:p>
            <a:r>
              <a:rPr lang="en-US" sz="2000" b="1" dirty="0" smtClean="0"/>
              <a:t>Hoppe et al. 2015.  New </a:t>
            </a:r>
            <a:r>
              <a:rPr lang="en-US" sz="2000" b="1" dirty="0" err="1" smtClean="0"/>
              <a:t>Phytologist</a:t>
            </a:r>
            <a:r>
              <a:rPr lang="en-US" sz="2000" b="1" dirty="0" smtClean="0"/>
              <a:t>  207:159-171</a:t>
            </a:r>
            <a:endParaRPr lang="en-US" sz="2000" b="1" dirty="0"/>
          </a:p>
        </p:txBody>
      </p:sp>
      <p:sp>
        <p:nvSpPr>
          <p:cNvPr id="5" name="Down Arrow 4"/>
          <p:cNvSpPr/>
          <p:nvPr/>
        </p:nvSpPr>
        <p:spPr>
          <a:xfrm>
            <a:off x="2523535" y="2867890"/>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226855" y="3189877"/>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9264695" y="4353528"/>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9220200" y="5158306"/>
            <a:ext cx="317410" cy="426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2840945" y="4691181"/>
            <a:ext cx="345440" cy="3986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238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What can an Alga Do?  </a:t>
            </a:r>
            <a:endParaRPr lang="en-US" sz="6000" b="1" dirty="0"/>
          </a:p>
        </p:txBody>
      </p:sp>
      <p:sp>
        <p:nvSpPr>
          <p:cNvPr id="3" name="Content Placeholder 2"/>
          <p:cNvSpPr>
            <a:spLocks noGrp="1"/>
          </p:cNvSpPr>
          <p:nvPr>
            <p:ph idx="1"/>
          </p:nvPr>
        </p:nvSpPr>
        <p:spPr>
          <a:xfrm>
            <a:off x="228600" y="1825625"/>
            <a:ext cx="11734800" cy="5032375"/>
          </a:xfrm>
        </p:spPr>
        <p:txBody>
          <a:bodyPr>
            <a:normAutofit/>
          </a:bodyPr>
          <a:lstStyle/>
          <a:p>
            <a:r>
              <a:rPr lang="en-US" sz="4000" b="1" dirty="0" smtClean="0"/>
              <a:t>Acclimate (metabolic changes)</a:t>
            </a:r>
          </a:p>
          <a:p>
            <a:r>
              <a:rPr lang="en-US" sz="4000" b="1" dirty="0" smtClean="0"/>
              <a:t>Adapt (genetic changes)</a:t>
            </a:r>
          </a:p>
          <a:p>
            <a:r>
              <a:rPr lang="en-US" sz="4000" b="1" dirty="0" smtClean="0"/>
              <a:t>Migrate</a:t>
            </a:r>
          </a:p>
          <a:p>
            <a:r>
              <a:rPr lang="en-US" sz="4000" b="1" dirty="0" smtClean="0"/>
              <a:t>Change symbiotic associations </a:t>
            </a:r>
          </a:p>
          <a:p>
            <a:r>
              <a:rPr lang="en-US" sz="4000" b="1" dirty="0" smtClean="0"/>
              <a:t>Reshuffle communities </a:t>
            </a:r>
          </a:p>
          <a:p>
            <a:r>
              <a:rPr lang="en-US" sz="4000" b="1" dirty="0" smtClean="0"/>
              <a:t>Change responses to loss processes (sinking,</a:t>
            </a:r>
          </a:p>
          <a:p>
            <a:pPr marL="0" indent="0">
              <a:buNone/>
            </a:pPr>
            <a:r>
              <a:rPr lang="en-US" sz="4000" b="1" dirty="0"/>
              <a:t> </a:t>
            </a:r>
            <a:r>
              <a:rPr lang="en-US" sz="4000" b="1" dirty="0" smtClean="0"/>
              <a:t> herbivores, cell death) </a:t>
            </a:r>
            <a:endParaRPr lang="en-US" sz="4000" b="1" dirty="0"/>
          </a:p>
          <a:p>
            <a:endParaRPr lang="en-US" sz="3600" dirty="0"/>
          </a:p>
        </p:txBody>
      </p:sp>
    </p:spTree>
    <p:extLst>
      <p:ext uri="{BB962C8B-B14F-4D97-AF65-F5344CB8AC3E}">
        <p14:creationId xmlns:p14="http://schemas.microsoft.com/office/powerpoint/2010/main" val="68039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b="1" dirty="0"/>
              <a:t>Why should we care?</a:t>
            </a:r>
            <a:r>
              <a:rPr lang="en-US" dirty="0"/>
              <a:t/>
            </a:r>
            <a:br>
              <a:rPr lang="en-US" dirty="0"/>
            </a:br>
            <a:endParaRPr lang="en-US" dirty="0"/>
          </a:p>
        </p:txBody>
      </p:sp>
      <p:sp>
        <p:nvSpPr>
          <p:cNvPr id="3" name="Content Placeholder 2"/>
          <p:cNvSpPr>
            <a:spLocks noGrp="1"/>
          </p:cNvSpPr>
          <p:nvPr>
            <p:ph idx="1"/>
          </p:nvPr>
        </p:nvSpPr>
        <p:spPr>
          <a:xfrm>
            <a:off x="594360" y="1391920"/>
            <a:ext cx="11242040" cy="6075680"/>
          </a:xfrm>
        </p:spPr>
        <p:txBody>
          <a:bodyPr>
            <a:normAutofit/>
          </a:bodyPr>
          <a:lstStyle/>
          <a:p>
            <a:r>
              <a:rPr lang="en-US" sz="3200" b="1" dirty="0"/>
              <a:t>Algae produce </a:t>
            </a:r>
            <a:r>
              <a:rPr lang="en-US" sz="3200" b="1" dirty="0">
                <a:solidFill>
                  <a:srgbClr val="FF0000"/>
                </a:solidFill>
              </a:rPr>
              <a:t>oxygen-</a:t>
            </a:r>
            <a:r>
              <a:rPr lang="en-US" sz="3200" b="1" dirty="0"/>
              <a:t> about half of the total every year.  </a:t>
            </a:r>
          </a:p>
          <a:p>
            <a:r>
              <a:rPr lang="en-US" sz="3200" b="1" dirty="0"/>
              <a:t>Algae are at the </a:t>
            </a:r>
            <a:r>
              <a:rPr lang="en-US" sz="3200" b="1" dirty="0">
                <a:solidFill>
                  <a:srgbClr val="FF0000"/>
                </a:solidFill>
              </a:rPr>
              <a:t>base of the food </a:t>
            </a:r>
            <a:r>
              <a:rPr lang="en-US" sz="3200" b="1" dirty="0" smtClean="0">
                <a:solidFill>
                  <a:srgbClr val="FF0000"/>
                </a:solidFill>
              </a:rPr>
              <a:t>web </a:t>
            </a:r>
            <a:r>
              <a:rPr lang="en-US" sz="3200" b="1" dirty="0"/>
              <a:t>in aquatic ecosystems.  They may be declining and changes in community structure can affect food </a:t>
            </a:r>
            <a:r>
              <a:rPr lang="en-US" sz="3200" b="1" dirty="0" smtClean="0"/>
              <a:t>webs</a:t>
            </a:r>
          </a:p>
          <a:p>
            <a:r>
              <a:rPr lang="en-US" sz="3200" b="1" dirty="0"/>
              <a:t>Algae are important </a:t>
            </a:r>
            <a:r>
              <a:rPr lang="en-US" sz="3200" b="1" dirty="0" err="1">
                <a:solidFill>
                  <a:srgbClr val="FF0000"/>
                </a:solidFill>
              </a:rPr>
              <a:t>symbionts</a:t>
            </a:r>
            <a:r>
              <a:rPr lang="en-US" sz="3200" b="1" dirty="0"/>
              <a:t> in many organisms, especially those associated with coral reefs</a:t>
            </a:r>
          </a:p>
          <a:p>
            <a:r>
              <a:rPr lang="en-US" sz="3200" b="1" dirty="0"/>
              <a:t>Algae can form </a:t>
            </a:r>
            <a:r>
              <a:rPr lang="en-US" sz="3200" b="1" dirty="0">
                <a:solidFill>
                  <a:srgbClr val="FF0000"/>
                </a:solidFill>
              </a:rPr>
              <a:t>harmful algal blooms </a:t>
            </a:r>
            <a:r>
              <a:rPr lang="en-US" sz="3200" b="1" dirty="0"/>
              <a:t>and warming climates increase frequency and </a:t>
            </a:r>
            <a:r>
              <a:rPr lang="en-US" sz="3200" b="1" dirty="0" smtClean="0"/>
              <a:t>duration of blooms</a:t>
            </a:r>
            <a:endParaRPr lang="en-US" sz="3200" b="1" dirty="0"/>
          </a:p>
          <a:p>
            <a:r>
              <a:rPr lang="en-US" sz="3200" b="1" dirty="0"/>
              <a:t>Algae form increasing </a:t>
            </a:r>
            <a:r>
              <a:rPr lang="en-US" sz="3200" b="1" dirty="0">
                <a:solidFill>
                  <a:srgbClr val="FF0000"/>
                </a:solidFill>
              </a:rPr>
              <a:t>‘dead zones’ </a:t>
            </a:r>
            <a:r>
              <a:rPr lang="en-US" sz="3200" b="1" dirty="0"/>
              <a:t>in coastal environments</a:t>
            </a:r>
          </a:p>
          <a:p>
            <a:r>
              <a:rPr lang="en-US" sz="3200" b="1" dirty="0"/>
              <a:t>Algae are just plain </a:t>
            </a:r>
            <a:r>
              <a:rPr lang="en-US" sz="3200" b="1" dirty="0">
                <a:solidFill>
                  <a:srgbClr val="FF0000"/>
                </a:solidFill>
              </a:rPr>
              <a:t>interesting!</a:t>
            </a:r>
          </a:p>
          <a:p>
            <a:endParaRPr lang="en-US" b="1" dirty="0"/>
          </a:p>
        </p:txBody>
      </p:sp>
    </p:spTree>
    <p:extLst>
      <p:ext uri="{BB962C8B-B14F-4D97-AF65-F5344CB8AC3E}">
        <p14:creationId xmlns:p14="http://schemas.microsoft.com/office/powerpoint/2010/main" val="31909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113" y="105732"/>
            <a:ext cx="4068428" cy="406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asterionella form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341" y="105732"/>
            <a:ext cx="1990777" cy="1918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1719" y="3616960"/>
            <a:ext cx="1796194" cy="1337830"/>
          </a:xfrm>
          <a:prstGeom prst="rect">
            <a:avLst/>
          </a:prstGeom>
        </p:spPr>
      </p:pic>
      <p:pic>
        <p:nvPicPr>
          <p:cNvPr id="8" name="Picture 8" descr="cyclotella bodanica var intermedia g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8481" y="4305380"/>
            <a:ext cx="1219357" cy="1219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1719" y="2175192"/>
            <a:ext cx="1781934" cy="1339065"/>
          </a:xfrm>
          <a:prstGeom prst="rect">
            <a:avLst/>
          </a:prstGeom>
        </p:spPr>
      </p:pic>
      <p:pic>
        <p:nvPicPr>
          <p:cNvPr id="10" name="Picture 2" descr="genus fragilaria diatom species fragilaria crotonensis collected in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7340" y="5573918"/>
            <a:ext cx="1740739" cy="1308860"/>
          </a:xfrm>
          <a:prstGeom prst="rect">
            <a:avLst/>
          </a:prstGeom>
          <a:noFill/>
          <a:extLst>
            <a:ext uri="{909E8E84-426E-40DD-AFC4-6F175D3DCCD1}">
              <a14:hiddenFill xmlns:a14="http://schemas.microsoft.com/office/drawing/2010/main">
                <a:solidFill>
                  <a:srgbClr val="FFFFFF"/>
                </a:solidFill>
              </a14:hiddenFill>
            </a:ext>
          </a:extLst>
        </p:spPr>
      </p:pic>
      <p:pic>
        <p:nvPicPr>
          <p:cNvPr id="424" name="Picture 422" descr="A subarctica blue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0798" y="2175192"/>
            <a:ext cx="9747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2" descr="http://images.sciencedaily.com/2010/06/100630101024_1_540x36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71718" y="233680"/>
            <a:ext cx="1778051" cy="1711494"/>
          </a:xfrm>
          <a:prstGeom prst="rect">
            <a:avLst/>
          </a:prstGeom>
          <a:noFill/>
          <a:extLst>
            <a:ext uri="{909E8E84-426E-40DD-AFC4-6F175D3DCCD1}">
              <a14:hiddenFill xmlns:a14="http://schemas.microsoft.com/office/drawing/2010/main">
                <a:solidFill>
                  <a:srgbClr val="FFFFFF"/>
                </a:solidFill>
              </a14:hiddenFill>
            </a:ext>
          </a:extLst>
        </p:spPr>
      </p:pic>
      <p:pic>
        <p:nvPicPr>
          <p:cNvPr id="427" name="Picture 426"/>
          <p:cNvPicPr>
            <a:picLocks noChangeAspect="1"/>
          </p:cNvPicPr>
          <p:nvPr/>
        </p:nvPicPr>
        <p:blipFill>
          <a:blip r:embed="rId10"/>
          <a:stretch>
            <a:fillRect/>
          </a:stretch>
        </p:blipFill>
        <p:spPr>
          <a:xfrm>
            <a:off x="192274" y="105732"/>
            <a:ext cx="2314837" cy="3025710"/>
          </a:xfrm>
          <a:prstGeom prst="rect">
            <a:avLst/>
          </a:prstGeom>
        </p:spPr>
      </p:pic>
      <p:pic>
        <p:nvPicPr>
          <p:cNvPr id="428" name="Picture 427"/>
          <p:cNvPicPr>
            <a:picLocks noChangeAspect="1"/>
          </p:cNvPicPr>
          <p:nvPr/>
        </p:nvPicPr>
        <p:blipFill>
          <a:blip r:embed="rId11"/>
          <a:stretch>
            <a:fillRect/>
          </a:stretch>
        </p:blipFill>
        <p:spPr>
          <a:xfrm>
            <a:off x="192274" y="3393038"/>
            <a:ext cx="2335775" cy="3314000"/>
          </a:xfrm>
          <a:prstGeom prst="rect">
            <a:avLst/>
          </a:prstGeom>
        </p:spPr>
      </p:pic>
      <p:pic>
        <p:nvPicPr>
          <p:cNvPr id="429" name="Picture 4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71718" y="5186043"/>
            <a:ext cx="1916960" cy="1440533"/>
          </a:xfrm>
          <a:prstGeom prst="rect">
            <a:avLst/>
          </a:prstGeom>
        </p:spPr>
      </p:pic>
      <p:sp>
        <p:nvSpPr>
          <p:cNvPr id="430" name="TextBox 429"/>
          <p:cNvSpPr txBox="1"/>
          <p:nvPr/>
        </p:nvSpPr>
        <p:spPr>
          <a:xfrm>
            <a:off x="3091577" y="4572000"/>
            <a:ext cx="5076646" cy="2062103"/>
          </a:xfrm>
          <a:prstGeom prst="rect">
            <a:avLst/>
          </a:prstGeom>
          <a:noFill/>
        </p:spPr>
        <p:txBody>
          <a:bodyPr wrap="none" rtlCol="0">
            <a:spAutoFit/>
          </a:bodyPr>
          <a:lstStyle/>
          <a:p>
            <a:r>
              <a:rPr lang="en-US" sz="3200" b="1" dirty="0" smtClean="0"/>
              <a:t>It’s the only planet we have</a:t>
            </a:r>
          </a:p>
          <a:p>
            <a:r>
              <a:rPr lang="en-US" sz="3200" b="1" dirty="0" smtClean="0"/>
              <a:t>Let’s take care of it! </a:t>
            </a:r>
          </a:p>
          <a:p>
            <a:endParaRPr lang="en-US" sz="3200" b="1" dirty="0" smtClean="0"/>
          </a:p>
          <a:p>
            <a:r>
              <a:rPr lang="en-US" sz="3200" b="1" dirty="0" smtClean="0"/>
              <a:t>Thank you for your attention</a:t>
            </a:r>
            <a:endParaRPr lang="en-US" sz="3200" b="1" dirty="0"/>
          </a:p>
        </p:txBody>
      </p:sp>
    </p:spTree>
    <p:extLst>
      <p:ext uri="{BB962C8B-B14F-4D97-AF65-F5344CB8AC3E}">
        <p14:creationId xmlns:p14="http://schemas.microsoft.com/office/powerpoint/2010/main" val="338836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152" y="0"/>
            <a:ext cx="5729976" cy="6739590"/>
          </a:xfrm>
          <a:prstGeom prst="rect">
            <a:avLst/>
          </a:prstGeom>
        </p:spPr>
      </p:pic>
      <p:sp>
        <p:nvSpPr>
          <p:cNvPr id="5" name="TextBox 4"/>
          <p:cNvSpPr txBox="1"/>
          <p:nvPr/>
        </p:nvSpPr>
        <p:spPr>
          <a:xfrm>
            <a:off x="6047640" y="6283915"/>
            <a:ext cx="5941050" cy="338554"/>
          </a:xfrm>
          <a:prstGeom prst="rect">
            <a:avLst/>
          </a:prstGeom>
          <a:noFill/>
        </p:spPr>
        <p:txBody>
          <a:bodyPr wrap="none" rtlCol="0">
            <a:spAutoFit/>
          </a:bodyPr>
          <a:lstStyle/>
          <a:p>
            <a:r>
              <a:rPr lang="en-US" sz="1600" b="1" dirty="0" err="1" smtClean="0"/>
              <a:t>Interlandi</a:t>
            </a:r>
            <a:r>
              <a:rPr lang="en-US" sz="1600" b="1" dirty="0" smtClean="0"/>
              <a:t>, </a:t>
            </a:r>
            <a:r>
              <a:rPr lang="en-US" sz="1600" b="1" dirty="0" err="1" smtClean="0"/>
              <a:t>Kilham</a:t>
            </a:r>
            <a:r>
              <a:rPr lang="en-US" sz="1600" b="1" dirty="0" smtClean="0"/>
              <a:t> &amp; </a:t>
            </a:r>
            <a:r>
              <a:rPr lang="en-US" sz="1600" b="1" dirty="0" err="1" smtClean="0"/>
              <a:t>Theriot</a:t>
            </a:r>
            <a:r>
              <a:rPr lang="en-US" sz="1600" b="1" dirty="0" smtClean="0"/>
              <a:t>, 1999.  </a:t>
            </a:r>
            <a:r>
              <a:rPr lang="en-US" sz="1600" b="1" dirty="0" err="1" smtClean="0"/>
              <a:t>Limnol</a:t>
            </a:r>
            <a:r>
              <a:rPr lang="en-US" sz="1600" b="1" dirty="0" smtClean="0"/>
              <a:t>. </a:t>
            </a:r>
            <a:r>
              <a:rPr lang="en-US" sz="1600" b="1" dirty="0" err="1" smtClean="0"/>
              <a:t>Oceanogr</a:t>
            </a:r>
            <a:r>
              <a:rPr lang="en-US" sz="1600" b="1" dirty="0" smtClean="0"/>
              <a:t>.  44: 668-682  </a:t>
            </a:r>
            <a:endParaRPr lang="en-US" sz="1600" b="1" dirty="0"/>
          </a:p>
        </p:txBody>
      </p:sp>
      <p:sp>
        <p:nvSpPr>
          <p:cNvPr id="6" name="TextBox 5"/>
          <p:cNvSpPr txBox="1"/>
          <p:nvPr/>
        </p:nvSpPr>
        <p:spPr>
          <a:xfrm>
            <a:off x="6212732" y="2972684"/>
            <a:ext cx="5128723" cy="3046988"/>
          </a:xfrm>
          <a:prstGeom prst="rect">
            <a:avLst/>
          </a:prstGeom>
          <a:noFill/>
        </p:spPr>
        <p:txBody>
          <a:bodyPr wrap="square" rtlCol="0">
            <a:spAutoFit/>
          </a:bodyPr>
          <a:lstStyle/>
          <a:p>
            <a:endParaRPr lang="en-US" sz="2400" dirty="0" smtClean="0"/>
          </a:p>
          <a:p>
            <a:r>
              <a:rPr lang="en-US" sz="2800" b="1" dirty="0" smtClean="0"/>
              <a:t>4 potentially limiting resources: N, P, Si, light</a:t>
            </a:r>
          </a:p>
          <a:p>
            <a:r>
              <a:rPr lang="en-US" sz="2800" b="1" dirty="0" smtClean="0"/>
              <a:t>Sampled every week during the growing season, every 5 m from 0 to 25 or 50m</a:t>
            </a:r>
          </a:p>
          <a:p>
            <a:r>
              <a:rPr lang="en-US" sz="2800" b="1" dirty="0" smtClean="0"/>
              <a:t>Enumerated algae by </a:t>
            </a:r>
            <a:r>
              <a:rPr lang="en-US" sz="2800" b="1" dirty="0" err="1" smtClean="0"/>
              <a:t>biovolume</a:t>
            </a:r>
            <a:endParaRPr lang="en-US" sz="2800" b="1" dirty="0"/>
          </a:p>
        </p:txBody>
      </p:sp>
      <p:sp>
        <p:nvSpPr>
          <p:cNvPr id="2" name="TextBox 1"/>
          <p:cNvSpPr txBox="1"/>
          <p:nvPr/>
        </p:nvSpPr>
        <p:spPr>
          <a:xfrm>
            <a:off x="6047640" y="329675"/>
            <a:ext cx="5941050" cy="2308324"/>
          </a:xfrm>
          <a:prstGeom prst="rect">
            <a:avLst/>
          </a:prstGeom>
          <a:noFill/>
        </p:spPr>
        <p:txBody>
          <a:bodyPr wrap="square" rtlCol="0">
            <a:spAutoFit/>
          </a:bodyPr>
          <a:lstStyle/>
          <a:p>
            <a:r>
              <a:rPr lang="en-US" sz="3600" b="1" dirty="0" smtClean="0"/>
              <a:t>C:N, C:P, C:Si and N:P ratios </a:t>
            </a:r>
          </a:p>
          <a:p>
            <a:r>
              <a:rPr lang="en-US" sz="3600" b="1" dirty="0" smtClean="0"/>
              <a:t>with depth during the growing season in Lewis, Jackson and Yellowstone lakes</a:t>
            </a:r>
          </a:p>
        </p:txBody>
      </p:sp>
    </p:spTree>
    <p:extLst>
      <p:ext uri="{BB962C8B-B14F-4D97-AF65-F5344CB8AC3E}">
        <p14:creationId xmlns:p14="http://schemas.microsoft.com/office/powerpoint/2010/main" val="234534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164" y="547880"/>
            <a:ext cx="5323663" cy="7046721"/>
          </a:xfrm>
          <a:prstGeom prst="rect">
            <a:avLst/>
          </a:prstGeom>
        </p:spPr>
      </p:pic>
      <p:pic>
        <p:nvPicPr>
          <p:cNvPr id="3" name="Picture 2"/>
          <p:cNvPicPr>
            <a:picLocks noChangeAspect="1"/>
          </p:cNvPicPr>
          <p:nvPr/>
        </p:nvPicPr>
        <p:blipFill>
          <a:blip r:embed="rId3"/>
          <a:stretch>
            <a:fillRect/>
          </a:stretch>
        </p:blipFill>
        <p:spPr>
          <a:xfrm>
            <a:off x="5421553" y="547880"/>
            <a:ext cx="6217003" cy="3859771"/>
          </a:xfrm>
          <a:prstGeom prst="rect">
            <a:avLst/>
          </a:prstGeom>
        </p:spPr>
      </p:pic>
      <p:sp>
        <p:nvSpPr>
          <p:cNvPr id="4" name="TextBox 3"/>
          <p:cNvSpPr txBox="1"/>
          <p:nvPr/>
        </p:nvSpPr>
        <p:spPr>
          <a:xfrm>
            <a:off x="5984931" y="6376734"/>
            <a:ext cx="5941050" cy="615553"/>
          </a:xfrm>
          <a:prstGeom prst="rect">
            <a:avLst/>
          </a:prstGeom>
          <a:noFill/>
        </p:spPr>
        <p:txBody>
          <a:bodyPr wrap="none" rtlCol="0">
            <a:spAutoFit/>
          </a:bodyPr>
          <a:lstStyle/>
          <a:p>
            <a:r>
              <a:rPr lang="en-US" sz="1600" b="1" dirty="0" err="1" smtClean="0"/>
              <a:t>Interlandi</a:t>
            </a:r>
            <a:r>
              <a:rPr lang="en-US" sz="1600" b="1" dirty="0" smtClean="0"/>
              <a:t>, </a:t>
            </a:r>
            <a:r>
              <a:rPr lang="en-US" sz="1600" b="1" dirty="0" err="1" smtClean="0"/>
              <a:t>Kilham</a:t>
            </a:r>
            <a:r>
              <a:rPr lang="en-US" sz="1600" b="1" dirty="0" smtClean="0"/>
              <a:t> &amp; </a:t>
            </a:r>
            <a:r>
              <a:rPr lang="en-US" sz="1600" b="1" dirty="0" err="1" smtClean="0"/>
              <a:t>Theriot</a:t>
            </a:r>
            <a:r>
              <a:rPr lang="en-US" sz="1600" b="1" dirty="0" smtClean="0"/>
              <a:t>, 1999.  </a:t>
            </a:r>
            <a:r>
              <a:rPr lang="en-US" sz="1600" b="1" dirty="0" err="1" smtClean="0"/>
              <a:t>Limnol</a:t>
            </a:r>
            <a:r>
              <a:rPr lang="en-US" sz="1600" b="1" dirty="0" smtClean="0"/>
              <a:t>. </a:t>
            </a:r>
            <a:r>
              <a:rPr lang="en-US" sz="1600" b="1" dirty="0" err="1" smtClean="0"/>
              <a:t>Oceanogr</a:t>
            </a:r>
            <a:r>
              <a:rPr lang="en-US" sz="1600" b="1" dirty="0" smtClean="0"/>
              <a:t>.  44: 668-682  </a:t>
            </a:r>
          </a:p>
          <a:p>
            <a:endParaRPr lang="en-US" dirty="0"/>
          </a:p>
        </p:txBody>
      </p:sp>
      <p:sp>
        <p:nvSpPr>
          <p:cNvPr id="5" name="TextBox 4"/>
          <p:cNvSpPr txBox="1"/>
          <p:nvPr/>
        </p:nvSpPr>
        <p:spPr>
          <a:xfrm>
            <a:off x="5514807" y="5369754"/>
            <a:ext cx="8170686" cy="830997"/>
          </a:xfrm>
          <a:prstGeom prst="rect">
            <a:avLst/>
          </a:prstGeom>
          <a:noFill/>
        </p:spPr>
        <p:txBody>
          <a:bodyPr wrap="square" rtlCol="0">
            <a:spAutoFit/>
          </a:bodyPr>
          <a:lstStyle/>
          <a:p>
            <a:r>
              <a:rPr lang="en-US" sz="2400" b="1" dirty="0" smtClean="0"/>
              <a:t>The point of maximum abundance of each </a:t>
            </a:r>
            <a:r>
              <a:rPr lang="en-US" sz="2400" b="1" dirty="0"/>
              <a:t>s</a:t>
            </a:r>
            <a:r>
              <a:rPr lang="en-US" sz="2400" b="1" dirty="0" smtClean="0"/>
              <a:t>pecies </a:t>
            </a:r>
          </a:p>
          <a:p>
            <a:r>
              <a:rPr lang="en-US" sz="2400" b="1" dirty="0" smtClean="0"/>
              <a:t>was distinct and varied according to the 4-part ratio</a:t>
            </a:r>
          </a:p>
        </p:txBody>
      </p:sp>
      <p:sp>
        <p:nvSpPr>
          <p:cNvPr id="6" name="TextBox 5"/>
          <p:cNvSpPr txBox="1"/>
          <p:nvPr/>
        </p:nvSpPr>
        <p:spPr>
          <a:xfrm>
            <a:off x="5867400" y="4483714"/>
            <a:ext cx="5957170" cy="830997"/>
          </a:xfrm>
          <a:prstGeom prst="rect">
            <a:avLst/>
          </a:prstGeom>
          <a:noFill/>
        </p:spPr>
        <p:txBody>
          <a:bodyPr wrap="square" rtlCol="0">
            <a:spAutoFit/>
          </a:bodyPr>
          <a:lstStyle/>
          <a:p>
            <a:pPr algn="ctr"/>
            <a:r>
              <a:rPr lang="en-US" sz="2400" b="1" dirty="0" smtClean="0"/>
              <a:t>Abundance by </a:t>
            </a:r>
            <a:r>
              <a:rPr lang="en-US" sz="2400" b="1" dirty="0" err="1" smtClean="0"/>
              <a:t>biovolume</a:t>
            </a:r>
            <a:r>
              <a:rPr lang="en-US" sz="2400" b="1" dirty="0" smtClean="0"/>
              <a:t> of most abundant diatoms over the growing season </a:t>
            </a:r>
            <a:endParaRPr lang="en-US" sz="2400" b="1" dirty="0"/>
          </a:p>
        </p:txBody>
      </p:sp>
    </p:spTree>
    <p:extLst>
      <p:ext uri="{BB962C8B-B14F-4D97-AF65-F5344CB8AC3E}">
        <p14:creationId xmlns:p14="http://schemas.microsoft.com/office/powerpoint/2010/main" val="2175960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384" y="0"/>
            <a:ext cx="7988068" cy="6858000"/>
          </a:xfrm>
          <a:prstGeom prst="rect">
            <a:avLst/>
          </a:prstGeom>
        </p:spPr>
      </p:pic>
      <p:pic>
        <p:nvPicPr>
          <p:cNvPr id="3" name="Picture 2"/>
          <p:cNvPicPr>
            <a:picLocks noChangeAspect="1"/>
          </p:cNvPicPr>
          <p:nvPr/>
        </p:nvPicPr>
        <p:blipFill>
          <a:blip r:embed="rId3"/>
          <a:stretch>
            <a:fillRect/>
          </a:stretch>
        </p:blipFill>
        <p:spPr>
          <a:xfrm>
            <a:off x="7745683" y="-9568"/>
            <a:ext cx="4569751" cy="3683000"/>
          </a:xfrm>
          <a:prstGeom prst="rect">
            <a:avLst/>
          </a:prstGeom>
        </p:spPr>
      </p:pic>
      <p:sp>
        <p:nvSpPr>
          <p:cNvPr id="5" name="TextBox 4"/>
          <p:cNvSpPr txBox="1"/>
          <p:nvPr/>
        </p:nvSpPr>
        <p:spPr>
          <a:xfrm>
            <a:off x="7794065" y="6519446"/>
            <a:ext cx="4880919" cy="338554"/>
          </a:xfrm>
          <a:prstGeom prst="rect">
            <a:avLst/>
          </a:prstGeom>
          <a:noFill/>
        </p:spPr>
        <p:txBody>
          <a:bodyPr wrap="square" rtlCol="0">
            <a:spAutoFit/>
          </a:bodyPr>
          <a:lstStyle/>
          <a:p>
            <a:r>
              <a:rPr lang="en-US" sz="1600" b="1" dirty="0" err="1" smtClean="0"/>
              <a:t>Interlandi</a:t>
            </a:r>
            <a:r>
              <a:rPr lang="en-US" sz="1600" b="1" dirty="0" smtClean="0"/>
              <a:t> &amp; </a:t>
            </a:r>
            <a:r>
              <a:rPr lang="en-US" sz="1600" b="1" dirty="0" err="1" smtClean="0"/>
              <a:t>Kilham</a:t>
            </a:r>
            <a:r>
              <a:rPr lang="en-US" sz="1600" b="1" dirty="0" smtClean="0"/>
              <a:t>, 2001.  Ecology 82:1270-1282</a:t>
            </a:r>
            <a:endParaRPr lang="en-US" sz="1600" b="1" dirty="0"/>
          </a:p>
        </p:txBody>
      </p:sp>
      <p:sp>
        <p:nvSpPr>
          <p:cNvPr id="6" name="TextBox 5"/>
          <p:cNvSpPr txBox="1"/>
          <p:nvPr/>
        </p:nvSpPr>
        <p:spPr>
          <a:xfrm>
            <a:off x="8093676" y="4693533"/>
            <a:ext cx="3760260" cy="1754326"/>
          </a:xfrm>
          <a:prstGeom prst="rect">
            <a:avLst/>
          </a:prstGeom>
          <a:noFill/>
        </p:spPr>
        <p:txBody>
          <a:bodyPr wrap="none" rtlCol="0">
            <a:spAutoFit/>
          </a:bodyPr>
          <a:lstStyle/>
          <a:p>
            <a:r>
              <a:rPr lang="en-US" b="1" dirty="0" smtClean="0"/>
              <a:t>Threshold levels for limitation</a:t>
            </a:r>
          </a:p>
          <a:p>
            <a:r>
              <a:rPr lang="en-US" b="1" dirty="0" smtClean="0"/>
              <a:t>0.85 x µmax for least efficient species</a:t>
            </a:r>
          </a:p>
          <a:p>
            <a:r>
              <a:rPr lang="en-US" b="1" dirty="0" smtClean="0"/>
              <a:t>P:  0.32 µ</a:t>
            </a:r>
            <a:r>
              <a:rPr lang="en-US" b="1" dirty="0" err="1" smtClean="0"/>
              <a:t>mol</a:t>
            </a:r>
            <a:r>
              <a:rPr lang="en-US" b="1" dirty="0" smtClean="0"/>
              <a:t>/L</a:t>
            </a:r>
          </a:p>
          <a:p>
            <a:r>
              <a:rPr lang="en-US" b="1" dirty="0" smtClean="0"/>
              <a:t>N:  3.0 µ</a:t>
            </a:r>
            <a:r>
              <a:rPr lang="en-US" b="1" dirty="0" err="1" smtClean="0"/>
              <a:t>mol</a:t>
            </a:r>
            <a:r>
              <a:rPr lang="en-US" b="1" dirty="0" smtClean="0"/>
              <a:t>/L</a:t>
            </a:r>
          </a:p>
          <a:p>
            <a:r>
              <a:rPr lang="en-US" b="1" dirty="0" smtClean="0"/>
              <a:t>Si:  139 µ</a:t>
            </a:r>
            <a:r>
              <a:rPr lang="en-US" b="1" dirty="0" err="1" smtClean="0"/>
              <a:t>mol</a:t>
            </a:r>
            <a:r>
              <a:rPr lang="en-US" b="1" dirty="0" smtClean="0"/>
              <a:t>/L</a:t>
            </a:r>
          </a:p>
          <a:p>
            <a:r>
              <a:rPr lang="en-US" b="1" dirty="0" smtClean="0"/>
              <a:t>Light  150 W/m</a:t>
            </a:r>
            <a:r>
              <a:rPr lang="en-US" b="1" baseline="30000" dirty="0" smtClean="0"/>
              <a:t>2</a:t>
            </a:r>
            <a:endParaRPr lang="en-US" b="1" baseline="30000" dirty="0"/>
          </a:p>
        </p:txBody>
      </p:sp>
      <p:sp>
        <p:nvSpPr>
          <p:cNvPr id="4" name="TextBox 3"/>
          <p:cNvSpPr txBox="1"/>
          <p:nvPr/>
        </p:nvSpPr>
        <p:spPr>
          <a:xfrm>
            <a:off x="7791190" y="3958225"/>
            <a:ext cx="4403898" cy="523220"/>
          </a:xfrm>
          <a:prstGeom prst="rect">
            <a:avLst/>
          </a:prstGeom>
          <a:noFill/>
        </p:spPr>
        <p:txBody>
          <a:bodyPr wrap="none" rtlCol="0">
            <a:spAutoFit/>
          </a:bodyPr>
          <a:lstStyle/>
          <a:p>
            <a:r>
              <a:rPr lang="en-US" sz="2800" b="1" dirty="0" smtClean="0"/>
              <a:t>Diversity of planktonic algae</a:t>
            </a:r>
            <a:endParaRPr lang="en-US" sz="2800" b="1" dirty="0"/>
          </a:p>
        </p:txBody>
      </p:sp>
    </p:spTree>
    <p:extLst>
      <p:ext uri="{BB962C8B-B14F-4D97-AF65-F5344CB8AC3E}">
        <p14:creationId xmlns:p14="http://schemas.microsoft.com/office/powerpoint/2010/main" val="484192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0"/>
            <a:ext cx="10515600" cy="1325563"/>
          </a:xfrm>
        </p:spPr>
        <p:txBody>
          <a:bodyPr>
            <a:normAutofit/>
          </a:bodyPr>
          <a:lstStyle/>
          <a:p>
            <a:pPr algn="ctr"/>
            <a:r>
              <a:rPr lang="en-US" sz="5400" b="1" dirty="0" smtClean="0"/>
              <a:t>Impacts of El Niño in GYE</a:t>
            </a:r>
            <a:endParaRPr lang="en-US" sz="5400" b="1" dirty="0"/>
          </a:p>
        </p:txBody>
      </p:sp>
      <p:sp>
        <p:nvSpPr>
          <p:cNvPr id="3" name="Content Placeholder 2"/>
          <p:cNvSpPr>
            <a:spLocks noGrp="1"/>
          </p:cNvSpPr>
          <p:nvPr>
            <p:ph idx="1"/>
          </p:nvPr>
        </p:nvSpPr>
        <p:spPr>
          <a:xfrm>
            <a:off x="388620" y="1198180"/>
            <a:ext cx="11382966" cy="5700810"/>
          </a:xfrm>
        </p:spPr>
        <p:txBody>
          <a:bodyPr>
            <a:noAutofit/>
          </a:bodyPr>
          <a:lstStyle/>
          <a:p>
            <a:r>
              <a:rPr lang="en-US" sz="3600" b="1" dirty="0"/>
              <a:t>Winter precipitation lower and therefore N-loading lower (lower N:P)</a:t>
            </a:r>
          </a:p>
          <a:p>
            <a:r>
              <a:rPr lang="en-US" sz="3600" b="1" dirty="0"/>
              <a:t>Total diatom biomass lower in Yellowstone and Jackson </a:t>
            </a:r>
            <a:r>
              <a:rPr lang="en-US" sz="3600" b="1" dirty="0" smtClean="0"/>
              <a:t>lakes</a:t>
            </a:r>
          </a:p>
          <a:p>
            <a:r>
              <a:rPr lang="en-US" sz="3600" b="1" dirty="0"/>
              <a:t>Si concentrations higher because of lower diatom demand (higher </a:t>
            </a:r>
            <a:r>
              <a:rPr lang="en-US" sz="3600" b="1" dirty="0" err="1"/>
              <a:t>Si:P</a:t>
            </a:r>
            <a:r>
              <a:rPr lang="en-US" sz="3600" b="1" dirty="0" smtClean="0"/>
              <a:t>)</a:t>
            </a:r>
            <a:endParaRPr lang="en-US" sz="3600" b="1" dirty="0"/>
          </a:p>
          <a:p>
            <a:r>
              <a:rPr lang="en-US" sz="3600" b="1" dirty="0" smtClean="0"/>
              <a:t>Predictable changes in phytoplankton community structure because of changes in ratio gradients</a:t>
            </a:r>
          </a:p>
        </p:txBody>
      </p:sp>
    </p:spTree>
    <p:extLst>
      <p:ext uri="{BB962C8B-B14F-4D97-AF65-F5344CB8AC3E}">
        <p14:creationId xmlns:p14="http://schemas.microsoft.com/office/powerpoint/2010/main" val="6642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4176</Words>
  <Application>Microsoft Office PowerPoint</Application>
  <PresentationFormat>Widescreen</PresentationFormat>
  <Paragraphs>413</Paragraphs>
  <Slides>56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ＭＳ Ｐゴシック</vt:lpstr>
      <vt:lpstr>Arial</vt:lpstr>
      <vt:lpstr>Calibri</vt:lpstr>
      <vt:lpstr>Calibri Light</vt:lpstr>
      <vt:lpstr>Times</vt:lpstr>
      <vt:lpstr>Office Theme</vt:lpstr>
      <vt:lpstr>Algae and Climate Change</vt:lpstr>
      <vt:lpstr>Climate change is happening at unprecedented rates</vt:lpstr>
      <vt:lpstr>My personal journey to awareness of climate impacts</vt:lpstr>
      <vt:lpstr>Generalizations about major diatoms species in GYE</vt:lpstr>
      <vt:lpstr>Generalizations about major diatoms species in GYE</vt:lpstr>
      <vt:lpstr>PowerPoint Presentation</vt:lpstr>
      <vt:lpstr>PowerPoint Presentation</vt:lpstr>
      <vt:lpstr>PowerPoint Presentation</vt:lpstr>
      <vt:lpstr>Impacts of El Niño in GYE</vt:lpstr>
      <vt:lpstr>Impacts of El Niño in GYE</vt:lpstr>
      <vt:lpstr>The Climate Challenge</vt:lpstr>
      <vt:lpstr>The Climate Challenge</vt:lpstr>
      <vt:lpstr>Harris, Nixon and Duarte, 2006. Estuaries and Coasts 29: 343–347</vt:lpstr>
      <vt:lpstr>PowerPoint Presentation</vt:lpstr>
      <vt:lpstr>PowerPoint Presentation</vt:lpstr>
      <vt:lpstr>Role of Metabolic Processes</vt:lpstr>
      <vt:lpstr>Role of Metabolic Processes</vt:lpstr>
      <vt:lpstr>PowerPoint Presentation</vt:lpstr>
      <vt:lpstr>PowerPoint Presentation</vt:lpstr>
      <vt:lpstr>PowerPoint Presentation</vt:lpstr>
      <vt:lpstr>PowerPoint Presentation</vt:lpstr>
      <vt:lpstr>Changes in phytoplankton communities</vt:lpstr>
      <vt:lpstr>Changes in phytoplankton communities</vt:lpstr>
      <vt:lpstr>Dance of the Phytoplankton</vt:lpstr>
      <vt:lpstr>Dance of the Phytoplankton</vt:lpstr>
      <vt:lpstr>Changes in phytoplankton communities</vt:lpstr>
      <vt:lpstr>Changes in phytoplankton communities</vt:lpstr>
      <vt:lpstr>Changes in phytoplankton communities</vt:lpstr>
      <vt:lpstr>Changes in phytoplankton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Ocean Acidification</vt:lpstr>
      <vt:lpstr>PowerPoint Presentation</vt:lpstr>
      <vt:lpstr>PowerPoint Presentation</vt:lpstr>
      <vt:lpstr>Crustose Coralline Algae</vt:lpstr>
      <vt:lpstr>PowerPoint Presentation</vt:lpstr>
      <vt:lpstr>PowerPoint Presentation</vt:lpstr>
      <vt:lpstr>Coccolithophore calcification </vt:lpstr>
      <vt:lpstr>PowerPoint Presentation</vt:lpstr>
      <vt:lpstr>PowerPoint Presentation</vt:lpstr>
      <vt:lpstr>Effects of Climate Change on Global  Seaweed Communities </vt:lpstr>
      <vt:lpstr>Effects of Climate Change on Global  Seaweed Communities</vt:lpstr>
      <vt:lpstr>Coral Reefs</vt:lpstr>
      <vt:lpstr>Corals and Their Symbionts</vt:lpstr>
      <vt:lpstr>PowerPoint Presentation</vt:lpstr>
      <vt:lpstr>Corals and Their Symbionts</vt:lpstr>
      <vt:lpstr>Large Benthic Foraminifera (LBFs)</vt:lpstr>
      <vt:lpstr>Acidification Impacts in the Southern Ocean</vt:lpstr>
      <vt:lpstr>What can an Alga Do?  </vt:lpstr>
      <vt:lpstr>Why should we care? </vt:lpstr>
      <vt:lpstr>PowerPoint Presentation</vt:lpstr>
    </vt:vector>
  </TitlesOfParts>
  <Company>Drexel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Algae and Climate Change</dc:title>
  <dc:creator>Kilham,Susan</dc:creator>
  <cp:lastModifiedBy>Kilham,Susan</cp:lastModifiedBy>
  <cp:revision>198</cp:revision>
  <cp:lastPrinted>2015-07-15T18:26:33Z</cp:lastPrinted>
  <dcterms:created xsi:type="dcterms:W3CDTF">2015-07-13T16:14:45Z</dcterms:created>
  <dcterms:modified xsi:type="dcterms:W3CDTF">2015-08-12T17:09:33Z</dcterms:modified>
</cp:coreProperties>
</file>